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7" r:id="rId2"/>
    <p:sldMasterId id="2147483691" r:id="rId3"/>
    <p:sldMasterId id="2147483706" r:id="rId4"/>
  </p:sldMasterIdLst>
  <p:notesMasterIdLst>
    <p:notesMasterId r:id="rId16"/>
  </p:notesMasterIdLst>
  <p:handoutMasterIdLst>
    <p:handoutMasterId r:id="rId17"/>
  </p:handoutMasterIdLst>
  <p:sldIdLst>
    <p:sldId id="440" r:id="rId5"/>
    <p:sldId id="429" r:id="rId6"/>
    <p:sldId id="445" r:id="rId7"/>
    <p:sldId id="430" r:id="rId8"/>
    <p:sldId id="432" r:id="rId9"/>
    <p:sldId id="442" r:id="rId10"/>
    <p:sldId id="443" r:id="rId11"/>
    <p:sldId id="444" r:id="rId12"/>
    <p:sldId id="431" r:id="rId13"/>
    <p:sldId id="385" r:id="rId14"/>
    <p:sldId id="44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8B30"/>
    <a:srgbClr val="009E47"/>
    <a:srgbClr val="00AC4E"/>
    <a:srgbClr val="000000"/>
    <a:srgbClr val="006C31"/>
    <a:srgbClr val="841CA4"/>
    <a:srgbClr val="B482DA"/>
    <a:srgbClr val="6699FF"/>
    <a:srgbClr val="FFFFFF"/>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4660" autoAdjust="0"/>
  </p:normalViewPr>
  <p:slideViewPr>
    <p:cSldViewPr snapToGrid="0">
      <p:cViewPr varScale="1">
        <p:scale>
          <a:sx n="114" d="100"/>
          <a:sy n="114" d="100"/>
        </p:scale>
        <p:origin x="552" y="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840"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0C784-45FB-4A86-98C9-E2BBAE849E2E}" type="doc">
      <dgm:prSet loTypeId="urn:microsoft.com/office/officeart/2005/8/layout/default" loCatId="list" qsTypeId="urn:microsoft.com/office/officeart/2005/8/quickstyle/3d5" qsCatId="3D" csTypeId="urn:microsoft.com/office/officeart/2005/8/colors/accent5_2" csCatId="accent5" phldr="1"/>
      <dgm:spPr/>
      <dgm:t>
        <a:bodyPr/>
        <a:lstStyle/>
        <a:p>
          <a:endParaRPr lang="zh-CN" altLang="en-US"/>
        </a:p>
      </dgm:t>
    </dgm:pt>
    <dgm:pt modelId="{D6D548E2-BBA9-4374-B958-B43AF024EE72}">
      <dgm:prSet custT="1"/>
      <dgm:spPr/>
      <dgm:t>
        <a:bodyPr/>
        <a:lstStyle/>
        <a:p>
          <a:pPr rtl="0"/>
          <a:r>
            <a:rPr lang="zh-CN" sz="1400" b="1">
              <a:latin typeface="仿宋" panose="02010609060101010101" pitchFamily="49" charset="-122"/>
              <a:ea typeface="仿宋" panose="02010609060101010101" pitchFamily="49" charset="-122"/>
            </a:rPr>
            <a:t>底层采用成熟的</a:t>
          </a:r>
          <a:r>
            <a:rPr lang="en-US" sz="1400" b="1">
              <a:latin typeface="仿宋" panose="02010609060101010101" pitchFamily="49" charset="-122"/>
              <a:ea typeface="仿宋" panose="02010609060101010101" pitchFamily="49" charset="-122"/>
            </a:rPr>
            <a:t>RTOS</a:t>
          </a:r>
          <a:r>
            <a:rPr lang="zh-CN" sz="1400" b="1">
              <a:latin typeface="仿宋" panose="02010609060101010101" pitchFamily="49" charset="-122"/>
              <a:ea typeface="仿宋" panose="02010609060101010101" pitchFamily="49" charset="-122"/>
            </a:rPr>
            <a:t>技术</a:t>
          </a:r>
        </a:p>
      </dgm:t>
    </dgm:pt>
    <dgm:pt modelId="{6E233769-0605-4C66-A04E-435BA61DE310}" type="parTrans" cxnId="{A16C0712-D585-4AEA-A328-3CD94913D307}">
      <dgm:prSet/>
      <dgm:spPr/>
      <dgm:t>
        <a:bodyPr/>
        <a:lstStyle/>
        <a:p>
          <a:endParaRPr lang="zh-CN" altLang="en-US" sz="1400" b="1">
            <a:latin typeface="仿宋" panose="02010609060101010101" pitchFamily="49" charset="-122"/>
            <a:ea typeface="仿宋" panose="02010609060101010101" pitchFamily="49" charset="-122"/>
          </a:endParaRPr>
        </a:p>
      </dgm:t>
    </dgm:pt>
    <dgm:pt modelId="{7F3C0BFE-6E6E-4F06-B981-CB39954128D3}" type="sibTrans" cxnId="{A16C0712-D585-4AEA-A328-3CD94913D307}">
      <dgm:prSet/>
      <dgm:spPr/>
      <dgm:t>
        <a:bodyPr/>
        <a:lstStyle/>
        <a:p>
          <a:endParaRPr lang="zh-CN" altLang="en-US" sz="1400" b="1">
            <a:latin typeface="仿宋" panose="02010609060101010101" pitchFamily="49" charset="-122"/>
            <a:ea typeface="仿宋" panose="02010609060101010101" pitchFamily="49" charset="-122"/>
          </a:endParaRPr>
        </a:p>
      </dgm:t>
    </dgm:pt>
    <dgm:pt modelId="{FFC889FE-3181-4493-87D9-CC9B3568B7AA}">
      <dgm:prSet custT="1"/>
      <dgm:spPr/>
      <dgm:t>
        <a:bodyPr/>
        <a:lstStyle/>
        <a:p>
          <a:pPr rtl="0"/>
          <a:r>
            <a:rPr lang="zh-CN" sz="1400" b="1" dirty="0">
              <a:latin typeface="仿宋" panose="02010609060101010101" pitchFamily="49" charset="-122"/>
              <a:ea typeface="仿宋" panose="02010609060101010101" pitchFamily="49" charset="-122"/>
            </a:rPr>
            <a:t>高效的嵌入式</a:t>
          </a:r>
          <a:r>
            <a:rPr lang="en-US" sz="1400" b="1" dirty="0">
              <a:latin typeface="仿宋" panose="02010609060101010101" pitchFamily="49" charset="-122"/>
              <a:ea typeface="仿宋" panose="02010609060101010101" pitchFamily="49" charset="-122"/>
            </a:rPr>
            <a:t>JAVA</a:t>
          </a:r>
          <a:r>
            <a:rPr lang="zh-CN" sz="1400" b="1" dirty="0">
              <a:latin typeface="仿宋" panose="02010609060101010101" pitchFamily="49" charset="-122"/>
              <a:ea typeface="仿宋" panose="02010609060101010101" pitchFamily="49" charset="-122"/>
            </a:rPr>
            <a:t>虚拟机</a:t>
          </a:r>
        </a:p>
      </dgm:t>
    </dgm:pt>
    <dgm:pt modelId="{55D73782-65EB-4B53-B77C-B27F9CAC965D}" type="parTrans" cxnId="{55D15007-07BF-4A47-A5E7-4470901586BF}">
      <dgm:prSet/>
      <dgm:spPr/>
      <dgm:t>
        <a:bodyPr/>
        <a:lstStyle/>
        <a:p>
          <a:endParaRPr lang="zh-CN" altLang="en-US" sz="1400" b="1">
            <a:latin typeface="仿宋" panose="02010609060101010101" pitchFamily="49" charset="-122"/>
            <a:ea typeface="仿宋" panose="02010609060101010101" pitchFamily="49" charset="-122"/>
          </a:endParaRPr>
        </a:p>
      </dgm:t>
    </dgm:pt>
    <dgm:pt modelId="{014F973C-2B3C-41F1-A414-FF92F61C92F5}" type="sibTrans" cxnId="{55D15007-07BF-4A47-A5E7-4470901586BF}">
      <dgm:prSet/>
      <dgm:spPr/>
      <dgm:t>
        <a:bodyPr/>
        <a:lstStyle/>
        <a:p>
          <a:endParaRPr lang="zh-CN" altLang="en-US" sz="1400" b="1">
            <a:latin typeface="仿宋" panose="02010609060101010101" pitchFamily="49" charset="-122"/>
            <a:ea typeface="仿宋" panose="02010609060101010101" pitchFamily="49" charset="-122"/>
          </a:endParaRPr>
        </a:p>
      </dgm:t>
    </dgm:pt>
    <dgm:pt modelId="{5EC87C3D-F932-43C3-A2EC-99535D115BE1}">
      <dgm:prSet custT="1"/>
      <dgm:spPr/>
      <dgm:t>
        <a:bodyPr/>
        <a:lstStyle/>
        <a:p>
          <a:pPr rtl="0"/>
          <a:r>
            <a:rPr lang="zh-CN" sz="1400" b="1">
              <a:latin typeface="仿宋" panose="02010609060101010101" pitchFamily="49" charset="-122"/>
              <a:ea typeface="仿宋" panose="02010609060101010101" pitchFamily="49" charset="-122"/>
            </a:rPr>
            <a:t>硬件资源</a:t>
          </a:r>
          <a:endParaRPr lang="en-US" altLang="zh-CN" sz="1400" b="1">
            <a:latin typeface="仿宋" panose="02010609060101010101" pitchFamily="49" charset="-122"/>
            <a:ea typeface="仿宋" panose="02010609060101010101" pitchFamily="49" charset="-122"/>
          </a:endParaRPr>
        </a:p>
        <a:p>
          <a:pPr rtl="0"/>
          <a:r>
            <a:rPr lang="zh-CN" sz="1400" b="1">
              <a:latin typeface="仿宋" panose="02010609060101010101" pitchFamily="49" charset="-122"/>
              <a:ea typeface="仿宋" panose="02010609060101010101" pitchFamily="49" charset="-122"/>
            </a:rPr>
            <a:t>访问接口</a:t>
          </a:r>
        </a:p>
      </dgm:t>
    </dgm:pt>
    <dgm:pt modelId="{E9B411A7-A55E-4831-9A1E-A6DE95FFECE3}" type="parTrans" cxnId="{1DBDAA79-E9E2-4907-8640-5C5CCAF9C617}">
      <dgm:prSet/>
      <dgm:spPr/>
      <dgm:t>
        <a:bodyPr/>
        <a:lstStyle/>
        <a:p>
          <a:endParaRPr lang="zh-CN" altLang="en-US" sz="1400" b="1">
            <a:latin typeface="仿宋" panose="02010609060101010101" pitchFamily="49" charset="-122"/>
            <a:ea typeface="仿宋" panose="02010609060101010101" pitchFamily="49" charset="-122"/>
          </a:endParaRPr>
        </a:p>
      </dgm:t>
    </dgm:pt>
    <dgm:pt modelId="{27F0E8DA-8930-4FB1-B7CA-E6F2A39E78DA}" type="sibTrans" cxnId="{1DBDAA79-E9E2-4907-8640-5C5CCAF9C617}">
      <dgm:prSet/>
      <dgm:spPr/>
      <dgm:t>
        <a:bodyPr/>
        <a:lstStyle/>
        <a:p>
          <a:endParaRPr lang="zh-CN" altLang="en-US" sz="1400" b="1">
            <a:latin typeface="仿宋" panose="02010609060101010101" pitchFamily="49" charset="-122"/>
            <a:ea typeface="仿宋" panose="02010609060101010101" pitchFamily="49" charset="-122"/>
          </a:endParaRPr>
        </a:p>
      </dgm:t>
    </dgm:pt>
    <dgm:pt modelId="{18783D8B-FA50-43FF-B302-2EC84549C067}">
      <dgm:prSet custT="1"/>
      <dgm:spPr/>
      <dgm:t>
        <a:bodyPr/>
        <a:lstStyle/>
        <a:p>
          <a:pPr rtl="0"/>
          <a:r>
            <a:rPr lang="zh-CN" sz="1400" b="1">
              <a:latin typeface="仿宋" panose="02010609060101010101" pitchFamily="49" charset="-122"/>
              <a:ea typeface="仿宋" panose="02010609060101010101" pitchFamily="49" charset="-122"/>
            </a:rPr>
            <a:t>安全</a:t>
          </a:r>
          <a:r>
            <a:rPr lang="zh-CN" altLang="en-US" sz="1400" b="1">
              <a:latin typeface="仿宋" panose="02010609060101010101" pitchFamily="49" charset="-122"/>
              <a:ea typeface="仿宋" panose="02010609060101010101" pitchFamily="49" charset="-122"/>
            </a:rPr>
            <a:t>框架</a:t>
          </a:r>
          <a:endParaRPr lang="zh-CN" sz="1400" b="1">
            <a:latin typeface="仿宋" panose="02010609060101010101" pitchFamily="49" charset="-122"/>
            <a:ea typeface="仿宋" panose="02010609060101010101" pitchFamily="49" charset="-122"/>
          </a:endParaRPr>
        </a:p>
      </dgm:t>
    </dgm:pt>
    <dgm:pt modelId="{F76F995C-3522-4662-82C8-25F813EFDE48}" type="parTrans" cxnId="{D17AC0D1-CE25-48D5-B704-673131B3E760}">
      <dgm:prSet/>
      <dgm:spPr/>
      <dgm:t>
        <a:bodyPr/>
        <a:lstStyle/>
        <a:p>
          <a:endParaRPr lang="zh-CN" altLang="en-US" sz="1400" b="1">
            <a:latin typeface="仿宋" panose="02010609060101010101" pitchFamily="49" charset="-122"/>
            <a:ea typeface="仿宋" panose="02010609060101010101" pitchFamily="49" charset="-122"/>
          </a:endParaRPr>
        </a:p>
      </dgm:t>
    </dgm:pt>
    <dgm:pt modelId="{F796BDBB-786F-41D0-A32E-4FEFFB5111D7}" type="sibTrans" cxnId="{D17AC0D1-CE25-48D5-B704-673131B3E760}">
      <dgm:prSet/>
      <dgm:spPr/>
      <dgm:t>
        <a:bodyPr/>
        <a:lstStyle/>
        <a:p>
          <a:endParaRPr lang="zh-CN" altLang="en-US" sz="1400" b="1">
            <a:latin typeface="仿宋" panose="02010609060101010101" pitchFamily="49" charset="-122"/>
            <a:ea typeface="仿宋" panose="02010609060101010101" pitchFamily="49" charset="-122"/>
          </a:endParaRPr>
        </a:p>
      </dgm:t>
    </dgm:pt>
    <dgm:pt modelId="{E29A59D5-36DF-478D-9954-4AC0BC92D71B}">
      <dgm:prSet custT="1"/>
      <dgm:spPr/>
      <dgm:t>
        <a:bodyPr/>
        <a:lstStyle/>
        <a:p>
          <a:pPr rtl="0"/>
          <a:r>
            <a:rPr lang="zh-CN" sz="1400" b="1">
              <a:latin typeface="仿宋" panose="02010609060101010101" pitchFamily="49" charset="-122"/>
              <a:ea typeface="仿宋" panose="02010609060101010101" pitchFamily="49" charset="-122"/>
            </a:rPr>
            <a:t>互联互通框架</a:t>
          </a:r>
        </a:p>
      </dgm:t>
    </dgm:pt>
    <dgm:pt modelId="{E1B2F3CB-4051-40CC-9DAC-E6FEF50714E6}" type="parTrans" cxnId="{CCC3BCC9-9ED2-468C-84B6-F9FB56855F4A}">
      <dgm:prSet/>
      <dgm:spPr/>
      <dgm:t>
        <a:bodyPr/>
        <a:lstStyle/>
        <a:p>
          <a:endParaRPr lang="zh-CN" altLang="en-US" sz="1400" b="1">
            <a:latin typeface="仿宋" panose="02010609060101010101" pitchFamily="49" charset="-122"/>
            <a:ea typeface="仿宋" panose="02010609060101010101" pitchFamily="49" charset="-122"/>
          </a:endParaRPr>
        </a:p>
      </dgm:t>
    </dgm:pt>
    <dgm:pt modelId="{40EB09A8-E77C-464C-A053-8490C70E480C}" type="sibTrans" cxnId="{CCC3BCC9-9ED2-468C-84B6-F9FB56855F4A}">
      <dgm:prSet/>
      <dgm:spPr/>
      <dgm:t>
        <a:bodyPr/>
        <a:lstStyle/>
        <a:p>
          <a:endParaRPr lang="zh-CN" altLang="en-US" sz="1400" b="1">
            <a:latin typeface="仿宋" panose="02010609060101010101" pitchFamily="49" charset="-122"/>
            <a:ea typeface="仿宋" panose="02010609060101010101" pitchFamily="49" charset="-122"/>
          </a:endParaRPr>
        </a:p>
      </dgm:t>
    </dgm:pt>
    <dgm:pt modelId="{BA69326D-4179-4116-9F9C-5C51DB18FB9C}">
      <dgm:prSet custT="1"/>
      <dgm:spPr/>
      <dgm:t>
        <a:bodyPr/>
        <a:lstStyle/>
        <a:p>
          <a:pPr rtl="0"/>
          <a:r>
            <a:rPr lang="en-US" sz="1400" b="1">
              <a:latin typeface="仿宋" panose="02010609060101010101" pitchFamily="49" charset="-122"/>
              <a:ea typeface="仿宋" panose="02010609060101010101" pitchFamily="49" charset="-122"/>
            </a:rPr>
            <a:t>runtime</a:t>
          </a:r>
          <a:r>
            <a:rPr lang="zh-CN" sz="1400" b="1">
              <a:latin typeface="仿宋" panose="02010609060101010101" pitchFamily="49" charset="-122"/>
              <a:ea typeface="仿宋" panose="02010609060101010101" pitchFamily="49" charset="-122"/>
            </a:rPr>
            <a:t>实现按需加载</a:t>
          </a:r>
        </a:p>
      </dgm:t>
    </dgm:pt>
    <dgm:pt modelId="{2533E2B9-0FC3-4E86-929A-D34FBBC7ECD2}" type="parTrans" cxnId="{DAC4ED5D-5A79-4CAB-85F2-1C31D8ED78B6}">
      <dgm:prSet/>
      <dgm:spPr/>
      <dgm:t>
        <a:bodyPr/>
        <a:lstStyle/>
        <a:p>
          <a:endParaRPr lang="zh-CN" altLang="en-US" sz="1400" b="1">
            <a:latin typeface="仿宋" panose="02010609060101010101" pitchFamily="49" charset="-122"/>
            <a:ea typeface="仿宋" panose="02010609060101010101" pitchFamily="49" charset="-122"/>
          </a:endParaRPr>
        </a:p>
      </dgm:t>
    </dgm:pt>
    <dgm:pt modelId="{105CB219-B3A6-4AD9-A810-E44626FC7A9D}" type="sibTrans" cxnId="{DAC4ED5D-5A79-4CAB-85F2-1C31D8ED78B6}">
      <dgm:prSet/>
      <dgm:spPr/>
      <dgm:t>
        <a:bodyPr/>
        <a:lstStyle/>
        <a:p>
          <a:endParaRPr lang="zh-CN" altLang="en-US" sz="1400" b="1">
            <a:latin typeface="仿宋" panose="02010609060101010101" pitchFamily="49" charset="-122"/>
            <a:ea typeface="仿宋" panose="02010609060101010101" pitchFamily="49" charset="-122"/>
          </a:endParaRPr>
        </a:p>
      </dgm:t>
    </dgm:pt>
    <dgm:pt modelId="{5A7285E8-08B4-4F17-B8D1-36DAFC9C55D9}">
      <dgm:prSet custT="1"/>
      <dgm:spPr/>
      <dgm:t>
        <a:bodyPr/>
        <a:lstStyle/>
        <a:p>
          <a:pPr rtl="0"/>
          <a:r>
            <a:rPr lang="zh-CN" altLang="en-US" sz="1400" b="1">
              <a:latin typeface="仿宋" panose="02010609060101010101" pitchFamily="49" charset="-122"/>
              <a:ea typeface="仿宋" panose="02010609060101010101" pitchFamily="49" charset="-122"/>
            </a:rPr>
            <a:t>由驱动仓库来扩展应用组件</a:t>
          </a:r>
        </a:p>
      </dgm:t>
    </dgm:pt>
    <dgm:pt modelId="{554DB872-54C4-4887-A2EF-3BEAB36FCF2F}" type="parTrans" cxnId="{A73827E9-7208-40F2-B130-18AE1DC37A20}">
      <dgm:prSet/>
      <dgm:spPr/>
      <dgm:t>
        <a:bodyPr/>
        <a:lstStyle/>
        <a:p>
          <a:endParaRPr lang="zh-CN" altLang="en-US" sz="1400" b="1">
            <a:latin typeface="仿宋" panose="02010609060101010101" pitchFamily="49" charset="-122"/>
            <a:ea typeface="仿宋" panose="02010609060101010101" pitchFamily="49" charset="-122"/>
          </a:endParaRPr>
        </a:p>
      </dgm:t>
    </dgm:pt>
    <dgm:pt modelId="{A1D0F07A-305D-46E4-BC15-334424403482}" type="sibTrans" cxnId="{A73827E9-7208-40F2-B130-18AE1DC37A20}">
      <dgm:prSet/>
      <dgm:spPr/>
      <dgm:t>
        <a:bodyPr/>
        <a:lstStyle/>
        <a:p>
          <a:endParaRPr lang="zh-CN" altLang="en-US" sz="1400" b="1">
            <a:latin typeface="仿宋" panose="02010609060101010101" pitchFamily="49" charset="-122"/>
            <a:ea typeface="仿宋" panose="02010609060101010101" pitchFamily="49" charset="-122"/>
          </a:endParaRPr>
        </a:p>
      </dgm:t>
    </dgm:pt>
    <dgm:pt modelId="{CB57A5BF-C111-4D67-86D3-ACDE659E4772}">
      <dgm:prSet custT="1"/>
      <dgm:spPr/>
      <dgm:t>
        <a:bodyPr/>
        <a:lstStyle/>
        <a:p>
          <a:pPr rtl="0"/>
          <a:r>
            <a:rPr lang="zh-CN" altLang="en-US" sz="1400" b="1">
              <a:latin typeface="仿宋" panose="02010609060101010101" pitchFamily="49" charset="-122"/>
              <a:ea typeface="仿宋" panose="02010609060101010101" pitchFamily="49" charset="-122"/>
            </a:rPr>
            <a:t>应用程序和操作系统实现分离式开发</a:t>
          </a:r>
        </a:p>
      </dgm:t>
    </dgm:pt>
    <dgm:pt modelId="{2844CBE4-9907-435B-AE10-FE59DC004747}" type="parTrans" cxnId="{77F3E792-A88F-433F-B612-A24C1181E37C}">
      <dgm:prSet/>
      <dgm:spPr/>
      <dgm:t>
        <a:bodyPr/>
        <a:lstStyle/>
        <a:p>
          <a:endParaRPr lang="zh-CN" altLang="en-US" sz="1400" b="1">
            <a:latin typeface="仿宋" panose="02010609060101010101" pitchFamily="49" charset="-122"/>
            <a:ea typeface="仿宋" panose="02010609060101010101" pitchFamily="49" charset="-122"/>
          </a:endParaRPr>
        </a:p>
      </dgm:t>
    </dgm:pt>
    <dgm:pt modelId="{C71DB251-8CE3-492A-A459-6F314D7B55F4}" type="sibTrans" cxnId="{77F3E792-A88F-433F-B612-A24C1181E37C}">
      <dgm:prSet/>
      <dgm:spPr/>
      <dgm:t>
        <a:bodyPr/>
        <a:lstStyle/>
        <a:p>
          <a:endParaRPr lang="zh-CN" altLang="en-US" sz="1400" b="1">
            <a:latin typeface="仿宋" panose="02010609060101010101" pitchFamily="49" charset="-122"/>
            <a:ea typeface="仿宋" panose="02010609060101010101" pitchFamily="49" charset="-122"/>
          </a:endParaRPr>
        </a:p>
      </dgm:t>
    </dgm:pt>
    <dgm:pt modelId="{26688B65-C661-470A-BD6F-79027D6C00A5}">
      <dgm:prSet custT="1"/>
      <dgm:spPr/>
      <dgm:t>
        <a:bodyPr/>
        <a:lstStyle/>
        <a:p>
          <a:pPr rtl="0"/>
          <a:r>
            <a:rPr lang="zh-CN" altLang="en-US" sz="1400" b="1" dirty="0">
              <a:solidFill>
                <a:schemeClr val="bg1"/>
              </a:solidFill>
              <a:latin typeface="仿宋" panose="02010609060101010101" pitchFamily="49" charset="-122"/>
              <a:ea typeface="仿宋" panose="02010609060101010101" pitchFamily="49" charset="-122"/>
            </a:rPr>
            <a:t>支持</a:t>
          </a:r>
          <a:r>
            <a:rPr lang="en-US" altLang="zh-CN" sz="1400" b="1" dirty="0" err="1">
              <a:solidFill>
                <a:schemeClr val="bg1"/>
              </a:solidFill>
              <a:latin typeface="仿宋" panose="02010609060101010101" pitchFamily="49" charset="-122"/>
              <a:ea typeface="仿宋" panose="02010609060101010101" pitchFamily="49" charset="-122"/>
            </a:rPr>
            <a:t>LiteOS</a:t>
          </a:r>
          <a:r>
            <a:rPr lang="zh-CN" altLang="en-US" sz="1400" b="1" dirty="0">
              <a:latin typeface="仿宋" panose="02010609060101010101" pitchFamily="49" charset="-122"/>
              <a:ea typeface="仿宋" panose="02010609060101010101" pitchFamily="49" charset="-122"/>
            </a:rPr>
            <a:t>、</a:t>
          </a:r>
          <a:r>
            <a:rPr lang="en-US" altLang="zh-CN" sz="1400" b="1" dirty="0" err="1">
              <a:latin typeface="仿宋" panose="02010609060101010101" pitchFamily="49" charset="-122"/>
              <a:ea typeface="仿宋" panose="02010609060101010101" pitchFamily="49" charset="-122"/>
            </a:rPr>
            <a:t>FreeRTOS</a:t>
          </a:r>
          <a:r>
            <a:rPr lang="zh-CN" altLang="en-US" sz="1400" b="1" dirty="0">
              <a:latin typeface="仿宋" panose="02010609060101010101" pitchFamily="49" charset="-122"/>
              <a:ea typeface="仿宋" panose="02010609060101010101" pitchFamily="49" charset="-122"/>
            </a:rPr>
            <a:t>、</a:t>
          </a:r>
          <a:endParaRPr lang="en-US" altLang="zh-CN" sz="1400" b="1" dirty="0">
            <a:latin typeface="仿宋" panose="02010609060101010101" pitchFamily="49" charset="-122"/>
            <a:ea typeface="仿宋" panose="02010609060101010101" pitchFamily="49" charset="-122"/>
          </a:endParaRPr>
        </a:p>
        <a:p>
          <a:pPr rtl="0"/>
          <a:r>
            <a:rPr lang="en-US" altLang="zh-CN" sz="1400" b="1" dirty="0" err="1">
              <a:latin typeface="仿宋" panose="02010609060101010101" pitchFamily="49" charset="-122"/>
              <a:ea typeface="仿宋" panose="02010609060101010101" pitchFamily="49" charset="-122"/>
            </a:rPr>
            <a:t>NoneOS</a:t>
          </a:r>
          <a:endParaRPr lang="zh-CN" sz="1400" b="1" dirty="0">
            <a:latin typeface="仿宋" panose="02010609060101010101" pitchFamily="49" charset="-122"/>
            <a:ea typeface="仿宋" panose="02010609060101010101" pitchFamily="49" charset="-122"/>
          </a:endParaRPr>
        </a:p>
      </dgm:t>
    </dgm:pt>
    <dgm:pt modelId="{79D1CD71-8E4A-4BC6-8101-2875C53AA203}" type="parTrans" cxnId="{9DCF8ABA-D7EC-41BA-BBB6-D0DA2DB21728}">
      <dgm:prSet/>
      <dgm:spPr/>
      <dgm:t>
        <a:bodyPr/>
        <a:lstStyle/>
        <a:p>
          <a:endParaRPr lang="zh-CN" altLang="en-US" sz="1400" b="1"/>
        </a:p>
      </dgm:t>
    </dgm:pt>
    <dgm:pt modelId="{A7A3CB60-CA2F-411B-8278-B9A3192A91EA}" type="sibTrans" cxnId="{9DCF8ABA-D7EC-41BA-BBB6-D0DA2DB21728}">
      <dgm:prSet/>
      <dgm:spPr/>
      <dgm:t>
        <a:bodyPr/>
        <a:lstStyle/>
        <a:p>
          <a:endParaRPr lang="zh-CN" altLang="en-US" sz="1400" b="1"/>
        </a:p>
      </dgm:t>
    </dgm:pt>
    <dgm:pt modelId="{89296396-C631-4BF8-8970-892C8D6881CA}" type="pres">
      <dgm:prSet presAssocID="{EC20C784-45FB-4A86-98C9-E2BBAE849E2E}" presName="diagram" presStyleCnt="0">
        <dgm:presLayoutVars>
          <dgm:dir/>
          <dgm:resizeHandles val="exact"/>
        </dgm:presLayoutVars>
      </dgm:prSet>
      <dgm:spPr/>
    </dgm:pt>
    <dgm:pt modelId="{600AF27C-CAC2-4418-B8ED-156A0EC03BE4}" type="pres">
      <dgm:prSet presAssocID="{D6D548E2-BBA9-4374-B958-B43AF024EE72}" presName="node" presStyleLbl="node1" presStyleIdx="0" presStyleCnt="9">
        <dgm:presLayoutVars>
          <dgm:bulletEnabled val="1"/>
        </dgm:presLayoutVars>
      </dgm:prSet>
      <dgm:spPr/>
    </dgm:pt>
    <dgm:pt modelId="{4ED03380-25D4-42B9-83C8-FC0508AB0563}" type="pres">
      <dgm:prSet presAssocID="{7F3C0BFE-6E6E-4F06-B981-CB39954128D3}" presName="sibTrans" presStyleCnt="0"/>
      <dgm:spPr/>
    </dgm:pt>
    <dgm:pt modelId="{5EC0FE83-30DF-4867-A210-FA4714DCF22C}" type="pres">
      <dgm:prSet presAssocID="{26688B65-C661-470A-BD6F-79027D6C00A5}" presName="node" presStyleLbl="node1" presStyleIdx="1" presStyleCnt="9">
        <dgm:presLayoutVars>
          <dgm:bulletEnabled val="1"/>
        </dgm:presLayoutVars>
      </dgm:prSet>
      <dgm:spPr/>
    </dgm:pt>
    <dgm:pt modelId="{B1D06591-8756-4779-9221-3392489FA485}" type="pres">
      <dgm:prSet presAssocID="{A7A3CB60-CA2F-411B-8278-B9A3192A91EA}" presName="sibTrans" presStyleCnt="0"/>
      <dgm:spPr/>
    </dgm:pt>
    <dgm:pt modelId="{B1886273-CF74-4576-A9EF-DE2FBEEB8DDA}" type="pres">
      <dgm:prSet presAssocID="{FFC889FE-3181-4493-87D9-CC9B3568B7AA}" presName="node" presStyleLbl="node1" presStyleIdx="2" presStyleCnt="9">
        <dgm:presLayoutVars>
          <dgm:bulletEnabled val="1"/>
        </dgm:presLayoutVars>
      </dgm:prSet>
      <dgm:spPr/>
    </dgm:pt>
    <dgm:pt modelId="{3FACCA2C-D281-4F93-90B6-194558C12166}" type="pres">
      <dgm:prSet presAssocID="{014F973C-2B3C-41F1-A414-FF92F61C92F5}" presName="sibTrans" presStyleCnt="0"/>
      <dgm:spPr/>
    </dgm:pt>
    <dgm:pt modelId="{C05ADAB8-FAE9-4C7D-8B96-176AE3ECAD0B}" type="pres">
      <dgm:prSet presAssocID="{5EC87C3D-F932-43C3-A2EC-99535D115BE1}" presName="node" presStyleLbl="node1" presStyleIdx="3" presStyleCnt="9">
        <dgm:presLayoutVars>
          <dgm:bulletEnabled val="1"/>
        </dgm:presLayoutVars>
      </dgm:prSet>
      <dgm:spPr/>
    </dgm:pt>
    <dgm:pt modelId="{DF9B2053-FB02-49A0-931B-109D541678F0}" type="pres">
      <dgm:prSet presAssocID="{27F0E8DA-8930-4FB1-B7CA-E6F2A39E78DA}" presName="sibTrans" presStyleCnt="0"/>
      <dgm:spPr/>
    </dgm:pt>
    <dgm:pt modelId="{9B26FA24-F43E-433B-AB29-7A1DDA12E6DB}" type="pres">
      <dgm:prSet presAssocID="{18783D8B-FA50-43FF-B302-2EC84549C067}" presName="node" presStyleLbl="node1" presStyleIdx="4" presStyleCnt="9">
        <dgm:presLayoutVars>
          <dgm:bulletEnabled val="1"/>
        </dgm:presLayoutVars>
      </dgm:prSet>
      <dgm:spPr/>
    </dgm:pt>
    <dgm:pt modelId="{41D7850B-CD2D-487F-BEE6-18BC32AA8C39}" type="pres">
      <dgm:prSet presAssocID="{F796BDBB-786F-41D0-A32E-4FEFFB5111D7}" presName="sibTrans" presStyleCnt="0"/>
      <dgm:spPr/>
    </dgm:pt>
    <dgm:pt modelId="{7D1AB815-B52B-4915-857A-4C03F3646E76}" type="pres">
      <dgm:prSet presAssocID="{E29A59D5-36DF-478D-9954-4AC0BC92D71B}" presName="node" presStyleLbl="node1" presStyleIdx="5" presStyleCnt="9">
        <dgm:presLayoutVars>
          <dgm:bulletEnabled val="1"/>
        </dgm:presLayoutVars>
      </dgm:prSet>
      <dgm:spPr/>
    </dgm:pt>
    <dgm:pt modelId="{F63A936E-E85F-4E86-97DB-A07CAB508D2B}" type="pres">
      <dgm:prSet presAssocID="{40EB09A8-E77C-464C-A053-8490C70E480C}" presName="sibTrans" presStyleCnt="0"/>
      <dgm:spPr/>
    </dgm:pt>
    <dgm:pt modelId="{F09A360D-E1B6-4F9F-A1F8-6E9823B108DF}" type="pres">
      <dgm:prSet presAssocID="{BA69326D-4179-4116-9F9C-5C51DB18FB9C}" presName="node" presStyleLbl="node1" presStyleIdx="6" presStyleCnt="9">
        <dgm:presLayoutVars>
          <dgm:bulletEnabled val="1"/>
        </dgm:presLayoutVars>
      </dgm:prSet>
      <dgm:spPr/>
    </dgm:pt>
    <dgm:pt modelId="{0B141451-2F1F-4993-B469-137199EF53FC}" type="pres">
      <dgm:prSet presAssocID="{105CB219-B3A6-4AD9-A810-E44626FC7A9D}" presName="sibTrans" presStyleCnt="0"/>
      <dgm:spPr/>
    </dgm:pt>
    <dgm:pt modelId="{76285AAB-BE9E-4F84-9EB4-4D9BA28AFAB6}" type="pres">
      <dgm:prSet presAssocID="{5A7285E8-08B4-4F17-B8D1-36DAFC9C55D9}" presName="node" presStyleLbl="node1" presStyleIdx="7" presStyleCnt="9">
        <dgm:presLayoutVars>
          <dgm:bulletEnabled val="1"/>
        </dgm:presLayoutVars>
      </dgm:prSet>
      <dgm:spPr/>
    </dgm:pt>
    <dgm:pt modelId="{6271191C-533D-4138-BFE6-23E51BC13136}" type="pres">
      <dgm:prSet presAssocID="{A1D0F07A-305D-46E4-BC15-334424403482}" presName="sibTrans" presStyleCnt="0"/>
      <dgm:spPr/>
    </dgm:pt>
    <dgm:pt modelId="{6C9D6D73-63BD-4B9D-9FD1-5A8901F6F443}" type="pres">
      <dgm:prSet presAssocID="{CB57A5BF-C111-4D67-86D3-ACDE659E4772}" presName="node" presStyleLbl="node1" presStyleIdx="8" presStyleCnt="9">
        <dgm:presLayoutVars>
          <dgm:bulletEnabled val="1"/>
        </dgm:presLayoutVars>
      </dgm:prSet>
      <dgm:spPr/>
    </dgm:pt>
  </dgm:ptLst>
  <dgm:cxnLst>
    <dgm:cxn modelId="{55D15007-07BF-4A47-A5E7-4470901586BF}" srcId="{EC20C784-45FB-4A86-98C9-E2BBAE849E2E}" destId="{FFC889FE-3181-4493-87D9-CC9B3568B7AA}" srcOrd="2" destOrd="0" parTransId="{55D73782-65EB-4B53-B77C-B27F9CAC965D}" sibTransId="{014F973C-2B3C-41F1-A414-FF92F61C92F5}"/>
    <dgm:cxn modelId="{A16C0712-D585-4AEA-A328-3CD94913D307}" srcId="{EC20C784-45FB-4A86-98C9-E2BBAE849E2E}" destId="{D6D548E2-BBA9-4374-B958-B43AF024EE72}" srcOrd="0" destOrd="0" parTransId="{6E233769-0605-4C66-A04E-435BA61DE310}" sibTransId="{7F3C0BFE-6E6E-4F06-B981-CB39954128D3}"/>
    <dgm:cxn modelId="{1B02215C-4C35-42F7-8018-0159D25AA0B2}" type="presOf" srcId="{FFC889FE-3181-4493-87D9-CC9B3568B7AA}" destId="{B1886273-CF74-4576-A9EF-DE2FBEEB8DDA}" srcOrd="0" destOrd="0" presId="urn:microsoft.com/office/officeart/2005/8/layout/default"/>
    <dgm:cxn modelId="{DAC4ED5D-5A79-4CAB-85F2-1C31D8ED78B6}" srcId="{EC20C784-45FB-4A86-98C9-E2BBAE849E2E}" destId="{BA69326D-4179-4116-9F9C-5C51DB18FB9C}" srcOrd="6" destOrd="0" parTransId="{2533E2B9-0FC3-4E86-929A-D34FBBC7ECD2}" sibTransId="{105CB219-B3A6-4AD9-A810-E44626FC7A9D}"/>
    <dgm:cxn modelId="{1BC31D6D-241F-4F0C-B508-93FAF37C15D4}" type="presOf" srcId="{5EC87C3D-F932-43C3-A2EC-99535D115BE1}" destId="{C05ADAB8-FAE9-4C7D-8B96-176AE3ECAD0B}" srcOrd="0" destOrd="0" presId="urn:microsoft.com/office/officeart/2005/8/layout/default"/>
    <dgm:cxn modelId="{1DBDAA79-E9E2-4907-8640-5C5CCAF9C617}" srcId="{EC20C784-45FB-4A86-98C9-E2BBAE849E2E}" destId="{5EC87C3D-F932-43C3-A2EC-99535D115BE1}" srcOrd="3" destOrd="0" parTransId="{E9B411A7-A55E-4831-9A1E-A6DE95FFECE3}" sibTransId="{27F0E8DA-8930-4FB1-B7CA-E6F2A39E78DA}"/>
    <dgm:cxn modelId="{6E6EB780-9FF8-4F72-881D-557D48CD9924}" type="presOf" srcId="{26688B65-C661-470A-BD6F-79027D6C00A5}" destId="{5EC0FE83-30DF-4867-A210-FA4714DCF22C}" srcOrd="0" destOrd="0" presId="urn:microsoft.com/office/officeart/2005/8/layout/default"/>
    <dgm:cxn modelId="{77F3E792-A88F-433F-B612-A24C1181E37C}" srcId="{EC20C784-45FB-4A86-98C9-E2BBAE849E2E}" destId="{CB57A5BF-C111-4D67-86D3-ACDE659E4772}" srcOrd="8" destOrd="0" parTransId="{2844CBE4-9907-435B-AE10-FE59DC004747}" sibTransId="{C71DB251-8CE3-492A-A459-6F314D7B55F4}"/>
    <dgm:cxn modelId="{8AC54996-A6C3-4191-BB2C-989F9E5F08B5}" type="presOf" srcId="{E29A59D5-36DF-478D-9954-4AC0BC92D71B}" destId="{7D1AB815-B52B-4915-857A-4C03F3646E76}" srcOrd="0" destOrd="0" presId="urn:microsoft.com/office/officeart/2005/8/layout/default"/>
    <dgm:cxn modelId="{9A0E269B-8D07-4FF8-BD4A-C510CB7E781A}" type="presOf" srcId="{18783D8B-FA50-43FF-B302-2EC84549C067}" destId="{9B26FA24-F43E-433B-AB29-7A1DDA12E6DB}" srcOrd="0" destOrd="0" presId="urn:microsoft.com/office/officeart/2005/8/layout/default"/>
    <dgm:cxn modelId="{378DAB9B-AD5F-470D-9371-CF8F050A7A73}" type="presOf" srcId="{EC20C784-45FB-4A86-98C9-E2BBAE849E2E}" destId="{89296396-C631-4BF8-8970-892C8D6881CA}" srcOrd="0" destOrd="0" presId="urn:microsoft.com/office/officeart/2005/8/layout/default"/>
    <dgm:cxn modelId="{BD75FBA6-DF04-4E28-903A-47CBA36EC2A4}" type="presOf" srcId="{CB57A5BF-C111-4D67-86D3-ACDE659E4772}" destId="{6C9D6D73-63BD-4B9D-9FD1-5A8901F6F443}" srcOrd="0" destOrd="0" presId="urn:microsoft.com/office/officeart/2005/8/layout/default"/>
    <dgm:cxn modelId="{9DCF8ABA-D7EC-41BA-BBB6-D0DA2DB21728}" srcId="{EC20C784-45FB-4A86-98C9-E2BBAE849E2E}" destId="{26688B65-C661-470A-BD6F-79027D6C00A5}" srcOrd="1" destOrd="0" parTransId="{79D1CD71-8E4A-4BC6-8101-2875C53AA203}" sibTransId="{A7A3CB60-CA2F-411B-8278-B9A3192A91EA}"/>
    <dgm:cxn modelId="{2CF2CEC4-54A3-4EA5-B074-A9B8E59FCE26}" type="presOf" srcId="{D6D548E2-BBA9-4374-B958-B43AF024EE72}" destId="{600AF27C-CAC2-4418-B8ED-156A0EC03BE4}" srcOrd="0" destOrd="0" presId="urn:microsoft.com/office/officeart/2005/8/layout/default"/>
    <dgm:cxn modelId="{CCC3BCC9-9ED2-468C-84B6-F9FB56855F4A}" srcId="{EC20C784-45FB-4A86-98C9-E2BBAE849E2E}" destId="{E29A59D5-36DF-478D-9954-4AC0BC92D71B}" srcOrd="5" destOrd="0" parTransId="{E1B2F3CB-4051-40CC-9DAC-E6FEF50714E6}" sibTransId="{40EB09A8-E77C-464C-A053-8490C70E480C}"/>
    <dgm:cxn modelId="{D17AC0D1-CE25-48D5-B704-673131B3E760}" srcId="{EC20C784-45FB-4A86-98C9-E2BBAE849E2E}" destId="{18783D8B-FA50-43FF-B302-2EC84549C067}" srcOrd="4" destOrd="0" parTransId="{F76F995C-3522-4662-82C8-25F813EFDE48}" sibTransId="{F796BDBB-786F-41D0-A32E-4FEFFB5111D7}"/>
    <dgm:cxn modelId="{A73827E9-7208-40F2-B130-18AE1DC37A20}" srcId="{EC20C784-45FB-4A86-98C9-E2BBAE849E2E}" destId="{5A7285E8-08B4-4F17-B8D1-36DAFC9C55D9}" srcOrd="7" destOrd="0" parTransId="{554DB872-54C4-4887-A2EF-3BEAB36FCF2F}" sibTransId="{A1D0F07A-305D-46E4-BC15-334424403482}"/>
    <dgm:cxn modelId="{AD91E0EE-6635-4DB1-823C-27D6FD5B4971}" type="presOf" srcId="{5A7285E8-08B4-4F17-B8D1-36DAFC9C55D9}" destId="{76285AAB-BE9E-4F84-9EB4-4D9BA28AFAB6}" srcOrd="0" destOrd="0" presId="urn:microsoft.com/office/officeart/2005/8/layout/default"/>
    <dgm:cxn modelId="{364ABDFB-9872-4FCF-9F07-8C65340F4A73}" type="presOf" srcId="{BA69326D-4179-4116-9F9C-5C51DB18FB9C}" destId="{F09A360D-E1B6-4F9F-A1F8-6E9823B108DF}" srcOrd="0" destOrd="0" presId="urn:microsoft.com/office/officeart/2005/8/layout/default"/>
    <dgm:cxn modelId="{F0848A89-3638-47DD-BEE2-D60E60314C9D}" type="presParOf" srcId="{89296396-C631-4BF8-8970-892C8D6881CA}" destId="{600AF27C-CAC2-4418-B8ED-156A0EC03BE4}" srcOrd="0" destOrd="0" presId="urn:microsoft.com/office/officeart/2005/8/layout/default"/>
    <dgm:cxn modelId="{41E7EED0-6011-41CC-9B1D-B1873C77BD34}" type="presParOf" srcId="{89296396-C631-4BF8-8970-892C8D6881CA}" destId="{4ED03380-25D4-42B9-83C8-FC0508AB0563}" srcOrd="1" destOrd="0" presId="urn:microsoft.com/office/officeart/2005/8/layout/default"/>
    <dgm:cxn modelId="{4048C978-38EF-4590-B563-9D37B45E21D1}" type="presParOf" srcId="{89296396-C631-4BF8-8970-892C8D6881CA}" destId="{5EC0FE83-30DF-4867-A210-FA4714DCF22C}" srcOrd="2" destOrd="0" presId="urn:microsoft.com/office/officeart/2005/8/layout/default"/>
    <dgm:cxn modelId="{4AE63AA8-D208-46EA-8CAE-07A077994608}" type="presParOf" srcId="{89296396-C631-4BF8-8970-892C8D6881CA}" destId="{B1D06591-8756-4779-9221-3392489FA485}" srcOrd="3" destOrd="0" presId="urn:microsoft.com/office/officeart/2005/8/layout/default"/>
    <dgm:cxn modelId="{BCD0E4CC-7129-49EB-A20A-CA3AEA06269E}" type="presParOf" srcId="{89296396-C631-4BF8-8970-892C8D6881CA}" destId="{B1886273-CF74-4576-A9EF-DE2FBEEB8DDA}" srcOrd="4" destOrd="0" presId="urn:microsoft.com/office/officeart/2005/8/layout/default"/>
    <dgm:cxn modelId="{4C577C8D-6540-4DEB-92AF-06FE540FA825}" type="presParOf" srcId="{89296396-C631-4BF8-8970-892C8D6881CA}" destId="{3FACCA2C-D281-4F93-90B6-194558C12166}" srcOrd="5" destOrd="0" presId="urn:microsoft.com/office/officeart/2005/8/layout/default"/>
    <dgm:cxn modelId="{27F20350-04D6-4790-9EFA-813F34DE7B7A}" type="presParOf" srcId="{89296396-C631-4BF8-8970-892C8D6881CA}" destId="{C05ADAB8-FAE9-4C7D-8B96-176AE3ECAD0B}" srcOrd="6" destOrd="0" presId="urn:microsoft.com/office/officeart/2005/8/layout/default"/>
    <dgm:cxn modelId="{9AE4C539-D5A0-4C94-ACB7-4DC7C8573DAF}" type="presParOf" srcId="{89296396-C631-4BF8-8970-892C8D6881CA}" destId="{DF9B2053-FB02-49A0-931B-109D541678F0}" srcOrd="7" destOrd="0" presId="urn:microsoft.com/office/officeart/2005/8/layout/default"/>
    <dgm:cxn modelId="{09B8371A-1442-4AC9-9012-3EA35AAF72C9}" type="presParOf" srcId="{89296396-C631-4BF8-8970-892C8D6881CA}" destId="{9B26FA24-F43E-433B-AB29-7A1DDA12E6DB}" srcOrd="8" destOrd="0" presId="urn:microsoft.com/office/officeart/2005/8/layout/default"/>
    <dgm:cxn modelId="{BFB856DF-E716-478A-BC98-130DD1E5E863}" type="presParOf" srcId="{89296396-C631-4BF8-8970-892C8D6881CA}" destId="{41D7850B-CD2D-487F-BEE6-18BC32AA8C39}" srcOrd="9" destOrd="0" presId="urn:microsoft.com/office/officeart/2005/8/layout/default"/>
    <dgm:cxn modelId="{5BC227B5-C6A3-44F0-9B00-F48D43984FF2}" type="presParOf" srcId="{89296396-C631-4BF8-8970-892C8D6881CA}" destId="{7D1AB815-B52B-4915-857A-4C03F3646E76}" srcOrd="10" destOrd="0" presId="urn:microsoft.com/office/officeart/2005/8/layout/default"/>
    <dgm:cxn modelId="{A49AC56A-96CC-4D3A-A9E6-647CFCF01A2F}" type="presParOf" srcId="{89296396-C631-4BF8-8970-892C8D6881CA}" destId="{F63A936E-E85F-4E86-97DB-A07CAB508D2B}" srcOrd="11" destOrd="0" presId="urn:microsoft.com/office/officeart/2005/8/layout/default"/>
    <dgm:cxn modelId="{8EE2A6E3-B1D9-455B-A8F8-D9CA4B8F7F93}" type="presParOf" srcId="{89296396-C631-4BF8-8970-892C8D6881CA}" destId="{F09A360D-E1B6-4F9F-A1F8-6E9823B108DF}" srcOrd="12" destOrd="0" presId="urn:microsoft.com/office/officeart/2005/8/layout/default"/>
    <dgm:cxn modelId="{1BDFD6BC-E806-426C-8CF5-442C38C4BCDE}" type="presParOf" srcId="{89296396-C631-4BF8-8970-892C8D6881CA}" destId="{0B141451-2F1F-4993-B469-137199EF53FC}" srcOrd="13" destOrd="0" presId="urn:microsoft.com/office/officeart/2005/8/layout/default"/>
    <dgm:cxn modelId="{211DDF98-F06A-44CB-8056-782B5180B868}" type="presParOf" srcId="{89296396-C631-4BF8-8970-892C8D6881CA}" destId="{76285AAB-BE9E-4F84-9EB4-4D9BA28AFAB6}" srcOrd="14" destOrd="0" presId="urn:microsoft.com/office/officeart/2005/8/layout/default"/>
    <dgm:cxn modelId="{6A52E767-0277-4041-84B6-20A7E7E53783}" type="presParOf" srcId="{89296396-C631-4BF8-8970-892C8D6881CA}" destId="{6271191C-533D-4138-BFE6-23E51BC13136}" srcOrd="15" destOrd="0" presId="urn:microsoft.com/office/officeart/2005/8/layout/default"/>
    <dgm:cxn modelId="{12480B86-8FFE-43F1-8B54-8BFD99623F53}" type="presParOf" srcId="{89296396-C631-4BF8-8970-892C8D6881CA}" destId="{6C9D6D73-63BD-4B9D-9FD1-5A8901F6F443}" srcOrd="16" destOrd="0" presId="urn:microsoft.com/office/officeart/2005/8/layout/default"/>
  </dgm:cxnLst>
  <dgm:bg/>
  <dgm:whole>
    <a:ln>
      <a:prstDash val="soli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6EC9FD-C71C-4830-91C2-45E2B26EBC03}" type="doc">
      <dgm:prSet loTypeId="urn:microsoft.com/office/officeart/2005/8/layout/matrix2" loCatId="matrix" qsTypeId="urn:microsoft.com/office/officeart/2005/8/quickstyle/simple2" qsCatId="simple" csTypeId="urn:microsoft.com/office/officeart/2005/8/colors/colorful3" csCatId="colorful" phldr="1"/>
      <dgm:spPr/>
      <dgm:t>
        <a:bodyPr/>
        <a:lstStyle/>
        <a:p>
          <a:endParaRPr lang="zh-CN" altLang="en-US"/>
        </a:p>
      </dgm:t>
    </dgm:pt>
    <dgm:pt modelId="{DF8A356F-BFD4-487F-9013-7B37465C541D}">
      <dgm:prSet custT="1"/>
      <dgm:spPr/>
      <dgm:t>
        <a:bodyPr/>
        <a:lstStyle/>
        <a:p>
          <a:pPr rtl="0">
            <a:spcAft>
              <a:spcPts val="2400"/>
            </a:spcAft>
          </a:pPr>
          <a:r>
            <a:rPr lang="zh-CN" altLang="en-US" sz="1600" b="0" dirty="0">
              <a:solidFill>
                <a:schemeClr val="tx1"/>
              </a:solidFill>
              <a:latin typeface="仿宋" panose="02010609060101010101" pitchFamily="49" charset="-122"/>
              <a:ea typeface="仿宋" panose="02010609060101010101" pitchFamily="49" charset="-122"/>
            </a:rPr>
            <a:t>采用</a:t>
          </a:r>
          <a:r>
            <a:rPr lang="en-US" altLang="zh-CN" sz="1600" b="0" dirty="0" err="1">
              <a:solidFill>
                <a:schemeClr val="tx1"/>
              </a:solidFill>
              <a:latin typeface="仿宋" panose="02010609060101010101" pitchFamily="49" charset="-122"/>
              <a:ea typeface="仿宋" panose="02010609060101010101" pitchFamily="49" charset="-122"/>
            </a:rPr>
            <a:t>RTOS+Java</a:t>
          </a:r>
          <a:r>
            <a:rPr lang="zh-CN" altLang="en-US" sz="1600" b="0" dirty="0">
              <a:solidFill>
                <a:schemeClr val="tx1"/>
              </a:solidFill>
              <a:latin typeface="仿宋" panose="02010609060101010101" pitchFamily="49" charset="-122"/>
              <a:ea typeface="仿宋" panose="02010609060101010101" pitchFamily="49" charset="-122"/>
            </a:rPr>
            <a:t>虚拟机架构，类似于</a:t>
          </a:r>
          <a:r>
            <a:rPr lang="zh-CN" altLang="en-US" sz="1600" b="1" dirty="0">
              <a:solidFill>
                <a:schemeClr val="tx1"/>
              </a:solidFill>
              <a:latin typeface="仿宋" panose="02010609060101010101" pitchFamily="49" charset="-122"/>
              <a:ea typeface="仿宋" panose="02010609060101010101" pitchFamily="49" charset="-122"/>
            </a:rPr>
            <a:t>安卓的</a:t>
          </a:r>
          <a:r>
            <a:rPr lang="en-US" altLang="zh-CN" sz="1600" b="1" dirty="0">
              <a:solidFill>
                <a:schemeClr val="tx1"/>
              </a:solidFill>
              <a:latin typeface="仿宋" panose="02010609060101010101" pitchFamily="49" charset="-122"/>
              <a:ea typeface="仿宋" panose="02010609060101010101" pitchFamily="49" charset="-122"/>
            </a:rPr>
            <a:t>Linux + Java</a:t>
          </a:r>
          <a:r>
            <a:rPr lang="zh-CN" altLang="en-US" sz="1600" b="1" dirty="0">
              <a:solidFill>
                <a:schemeClr val="tx1"/>
              </a:solidFill>
              <a:latin typeface="仿宋" panose="02010609060101010101" pitchFamily="49" charset="-122"/>
              <a:ea typeface="仿宋" panose="02010609060101010101" pitchFamily="49" charset="-122"/>
            </a:rPr>
            <a:t>虚拟机架构</a:t>
          </a:r>
          <a:endParaRPr lang="en-US" altLang="zh-CN" sz="1600" b="0" dirty="0">
            <a:solidFill>
              <a:schemeClr val="tx1"/>
            </a:solidFill>
            <a:latin typeface="仿宋" panose="02010609060101010101" pitchFamily="49" charset="-122"/>
            <a:ea typeface="仿宋" panose="02010609060101010101" pitchFamily="49" charset="-122"/>
          </a:endParaRPr>
        </a:p>
      </dgm:t>
    </dgm:pt>
    <dgm:pt modelId="{D613A906-7490-475A-8547-14D29AD6FCE7}" type="parTrans" cxnId="{1B6D92DB-95F2-4ADB-ABF3-A65EB7CE6872}">
      <dgm:prSet/>
      <dgm:spPr/>
      <dgm:t>
        <a:bodyPr/>
        <a:lstStyle/>
        <a:p>
          <a:pPr>
            <a:spcAft>
              <a:spcPts val="2400"/>
            </a:spcAft>
          </a:pPr>
          <a:endParaRPr lang="zh-CN" altLang="en-US" sz="1600">
            <a:solidFill>
              <a:schemeClr val="tx1"/>
            </a:solidFill>
          </a:endParaRPr>
        </a:p>
      </dgm:t>
    </dgm:pt>
    <dgm:pt modelId="{25B48F98-B8AF-40CB-A9E0-062B2566CE46}" type="sibTrans" cxnId="{1B6D92DB-95F2-4ADB-ABF3-A65EB7CE6872}">
      <dgm:prSet/>
      <dgm:spPr/>
      <dgm:t>
        <a:bodyPr/>
        <a:lstStyle/>
        <a:p>
          <a:pPr>
            <a:spcAft>
              <a:spcPts val="2400"/>
            </a:spcAft>
          </a:pPr>
          <a:endParaRPr lang="zh-CN" altLang="en-US" sz="1600">
            <a:solidFill>
              <a:schemeClr val="tx1"/>
            </a:solidFill>
          </a:endParaRPr>
        </a:p>
      </dgm:t>
    </dgm:pt>
    <dgm:pt modelId="{05D5B71F-3B20-4E4A-A9F0-D05C7A8BF4F5}">
      <dgm:prSet custT="1"/>
      <dgm:spPr/>
      <dgm:t>
        <a:bodyPr/>
        <a:lstStyle/>
        <a:p>
          <a:pPr rtl="0">
            <a:spcAft>
              <a:spcPts val="2400"/>
            </a:spcAft>
          </a:pPr>
          <a:r>
            <a:rPr lang="zh-CN" altLang="en-US" sz="1600" b="0">
              <a:solidFill>
                <a:schemeClr val="tx1"/>
              </a:solidFill>
              <a:latin typeface="仿宋" panose="02010609060101010101" pitchFamily="49" charset="-122"/>
              <a:ea typeface="仿宋" panose="02010609060101010101" pitchFamily="49" charset="-122"/>
            </a:rPr>
            <a:t>精简内核，可运行在</a:t>
          </a:r>
          <a:r>
            <a:rPr lang="zh-CN" altLang="en-US" sz="1600" b="1">
              <a:solidFill>
                <a:schemeClr val="tx1"/>
              </a:solidFill>
              <a:latin typeface="仿宋" panose="02010609060101010101" pitchFamily="49" charset="-122"/>
              <a:ea typeface="仿宋" panose="02010609060101010101" pitchFamily="49" charset="-122"/>
            </a:rPr>
            <a:t>低成本单片机</a:t>
          </a:r>
          <a:r>
            <a:rPr lang="zh-CN" altLang="en-US" sz="1600" b="0">
              <a:solidFill>
                <a:schemeClr val="tx1"/>
              </a:solidFill>
              <a:latin typeface="仿宋" panose="02010609060101010101" pitchFamily="49" charset="-122"/>
              <a:ea typeface="仿宋" panose="02010609060101010101" pitchFamily="49" charset="-122"/>
            </a:rPr>
            <a:t>中，比</a:t>
          </a:r>
          <a:r>
            <a:rPr lang="en-US" altLang="zh-CN" sz="1600" b="0">
              <a:solidFill>
                <a:schemeClr val="tx1"/>
              </a:solidFill>
              <a:latin typeface="仿宋" panose="02010609060101010101" pitchFamily="49" charset="-122"/>
              <a:ea typeface="仿宋" panose="02010609060101010101" pitchFamily="49" charset="-122"/>
            </a:rPr>
            <a:t>JS</a:t>
          </a:r>
          <a:r>
            <a:rPr lang="zh-CN" altLang="en-US" sz="1600" b="0">
              <a:solidFill>
                <a:schemeClr val="tx1"/>
              </a:solidFill>
              <a:latin typeface="仿宋" panose="02010609060101010101" pitchFamily="49" charset="-122"/>
              <a:ea typeface="仿宋" panose="02010609060101010101" pitchFamily="49" charset="-122"/>
            </a:rPr>
            <a:t>省资源</a:t>
          </a:r>
        </a:p>
      </dgm:t>
    </dgm:pt>
    <dgm:pt modelId="{A8028813-97E1-4E76-91AE-823CB786D3D4}" type="parTrans" cxnId="{60914D6D-D4A8-4119-B812-C4FDD39ACD76}">
      <dgm:prSet/>
      <dgm:spPr/>
      <dgm:t>
        <a:bodyPr/>
        <a:lstStyle/>
        <a:p>
          <a:endParaRPr lang="zh-CN" altLang="en-US" sz="1600">
            <a:solidFill>
              <a:schemeClr val="tx1"/>
            </a:solidFill>
          </a:endParaRPr>
        </a:p>
      </dgm:t>
    </dgm:pt>
    <dgm:pt modelId="{778E60D9-C65C-404B-A878-044744EA76B5}" type="sibTrans" cxnId="{60914D6D-D4A8-4119-B812-C4FDD39ACD76}">
      <dgm:prSet/>
      <dgm:spPr/>
      <dgm:t>
        <a:bodyPr/>
        <a:lstStyle/>
        <a:p>
          <a:endParaRPr lang="zh-CN" altLang="en-US" sz="1600">
            <a:solidFill>
              <a:schemeClr val="tx1"/>
            </a:solidFill>
          </a:endParaRPr>
        </a:p>
      </dgm:t>
    </dgm:pt>
    <dgm:pt modelId="{AD0B114B-7966-465F-8865-8148892ED915}">
      <dgm:prSet custT="1"/>
      <dgm:spPr/>
      <dgm:t>
        <a:bodyPr/>
        <a:lstStyle/>
        <a:p>
          <a:pPr rtl="0">
            <a:spcAft>
              <a:spcPts val="2400"/>
            </a:spcAft>
          </a:pPr>
          <a:r>
            <a:rPr lang="en-US" altLang="zh-CN" sz="1600" b="0" dirty="0">
              <a:solidFill>
                <a:schemeClr val="tx1"/>
              </a:solidFill>
              <a:latin typeface="仿宋" panose="02010609060101010101" pitchFamily="49" charset="-122"/>
              <a:ea typeface="仿宋" panose="02010609060101010101" pitchFamily="49" charset="-122"/>
            </a:rPr>
            <a:t>Java</a:t>
          </a:r>
          <a:r>
            <a:rPr lang="zh-CN" altLang="en-US" sz="1600" b="0" dirty="0">
              <a:solidFill>
                <a:schemeClr val="tx1"/>
              </a:solidFill>
              <a:latin typeface="仿宋" panose="02010609060101010101" pitchFamily="49" charset="-122"/>
              <a:ea typeface="仿宋" panose="02010609060101010101" pitchFamily="49" charset="-122"/>
            </a:rPr>
            <a:t>类似</a:t>
          </a:r>
          <a:r>
            <a:rPr lang="en-US" altLang="zh-CN" sz="1600" b="0" dirty="0">
              <a:solidFill>
                <a:schemeClr val="tx1"/>
              </a:solidFill>
              <a:latin typeface="仿宋" panose="02010609060101010101" pitchFamily="49" charset="-122"/>
              <a:ea typeface="仿宋" panose="02010609060101010101" pitchFamily="49" charset="-122"/>
            </a:rPr>
            <a:t>C</a:t>
          </a:r>
          <a:r>
            <a:rPr lang="zh-CN" altLang="en-US" sz="1600" b="0" dirty="0">
              <a:solidFill>
                <a:schemeClr val="tx1"/>
              </a:solidFill>
              <a:latin typeface="仿宋" panose="02010609060101010101" pitchFamily="49" charset="-122"/>
              <a:ea typeface="仿宋" panose="02010609060101010101" pitchFamily="49" charset="-122"/>
            </a:rPr>
            <a:t>语言，上手容易，</a:t>
          </a:r>
          <a:r>
            <a:rPr lang="zh-CN" altLang="en-US" sz="1600" b="1" dirty="0">
              <a:solidFill>
                <a:schemeClr val="tx1"/>
              </a:solidFill>
              <a:latin typeface="仿宋" panose="02010609060101010101" pitchFamily="49" charset="-122"/>
              <a:ea typeface="仿宋" panose="02010609060101010101" pitchFamily="49" charset="-122"/>
            </a:rPr>
            <a:t>开发人员众多</a:t>
          </a:r>
          <a:endParaRPr lang="en-US" altLang="zh-CN" sz="1600" b="1" dirty="0">
            <a:solidFill>
              <a:schemeClr val="tx1"/>
            </a:solidFill>
            <a:latin typeface="仿宋" panose="02010609060101010101" pitchFamily="49" charset="-122"/>
            <a:ea typeface="仿宋" panose="02010609060101010101" pitchFamily="49" charset="-122"/>
          </a:endParaRPr>
        </a:p>
      </dgm:t>
    </dgm:pt>
    <dgm:pt modelId="{142B7EE7-A6C2-4ED5-9412-101AC7C72A9F}" type="parTrans" cxnId="{7DE4A3A4-0EB5-499B-AC98-4ED493896AB1}">
      <dgm:prSet/>
      <dgm:spPr/>
      <dgm:t>
        <a:bodyPr/>
        <a:lstStyle/>
        <a:p>
          <a:endParaRPr lang="zh-CN" altLang="en-US"/>
        </a:p>
      </dgm:t>
    </dgm:pt>
    <dgm:pt modelId="{0DB5017F-A217-4BA4-BA82-D44B128F19CF}" type="sibTrans" cxnId="{7DE4A3A4-0EB5-499B-AC98-4ED493896AB1}">
      <dgm:prSet/>
      <dgm:spPr/>
      <dgm:t>
        <a:bodyPr/>
        <a:lstStyle/>
        <a:p>
          <a:endParaRPr lang="zh-CN" altLang="en-US"/>
        </a:p>
      </dgm:t>
    </dgm:pt>
    <dgm:pt modelId="{3868EC16-F89C-440A-AEBB-BD14A5CBC2A6}">
      <dgm:prSet custT="1"/>
      <dgm:spPr/>
      <dgm:t>
        <a:bodyPr/>
        <a:lstStyle/>
        <a:p>
          <a:pPr rtl="0">
            <a:spcAft>
              <a:spcPts val="2400"/>
            </a:spcAft>
          </a:pPr>
          <a:r>
            <a:rPr lang="zh-CN" altLang="en-US" sz="1600" b="0">
              <a:solidFill>
                <a:schemeClr val="tx1"/>
              </a:solidFill>
              <a:latin typeface="仿宋" panose="02010609060101010101" pitchFamily="49" charset="-122"/>
              <a:ea typeface="仿宋" panose="02010609060101010101" pitchFamily="49" charset="-122"/>
            </a:rPr>
            <a:t>完全</a:t>
          </a:r>
          <a:r>
            <a:rPr lang="zh-CN" altLang="en-US" sz="1600" b="1">
              <a:solidFill>
                <a:schemeClr val="tx1"/>
              </a:solidFill>
              <a:latin typeface="仿宋" panose="02010609060101010101" pitchFamily="49" charset="-122"/>
              <a:ea typeface="仿宋" panose="02010609060101010101" pitchFamily="49" charset="-122"/>
            </a:rPr>
            <a:t>自主开发</a:t>
          </a:r>
          <a:r>
            <a:rPr lang="zh-CN" altLang="en-US" sz="1600" b="0">
              <a:solidFill>
                <a:schemeClr val="tx1"/>
              </a:solidFill>
              <a:latin typeface="仿宋" panose="02010609060101010101" pitchFamily="49" charset="-122"/>
              <a:ea typeface="仿宋" panose="02010609060101010101" pitchFamily="49" charset="-122"/>
            </a:rPr>
            <a:t>，优于</a:t>
          </a:r>
          <a:r>
            <a:rPr lang="en-US" altLang="zh-CN" sz="1600" b="0">
              <a:solidFill>
                <a:schemeClr val="tx1"/>
              </a:solidFill>
              <a:latin typeface="仿宋" panose="02010609060101010101" pitchFamily="49" charset="-122"/>
              <a:ea typeface="仿宋" panose="02010609060101010101" pitchFamily="49" charset="-122"/>
            </a:rPr>
            <a:t>JS</a:t>
          </a:r>
          <a:r>
            <a:rPr lang="zh-CN" altLang="en-US" sz="1600" b="0">
              <a:solidFill>
                <a:schemeClr val="tx1"/>
              </a:solidFill>
              <a:latin typeface="仿宋" panose="02010609060101010101" pitchFamily="49" charset="-122"/>
              <a:ea typeface="仿宋" panose="02010609060101010101" pitchFamily="49" charset="-122"/>
            </a:rPr>
            <a:t>、</a:t>
          </a:r>
          <a:r>
            <a:rPr lang="en-US" altLang="zh-CN" sz="1600" b="0">
              <a:solidFill>
                <a:schemeClr val="tx1"/>
              </a:solidFill>
              <a:latin typeface="仿宋" panose="02010609060101010101" pitchFamily="49" charset="-122"/>
              <a:ea typeface="仿宋" panose="02010609060101010101" pitchFamily="49" charset="-122"/>
            </a:rPr>
            <a:t>Lua</a:t>
          </a:r>
          <a:r>
            <a:rPr lang="zh-CN" altLang="en-US" sz="1600" b="0">
              <a:solidFill>
                <a:schemeClr val="tx1"/>
              </a:solidFill>
              <a:latin typeface="仿宋" panose="02010609060101010101" pitchFamily="49" charset="-122"/>
              <a:ea typeface="仿宋" panose="02010609060101010101" pitchFamily="49" charset="-122"/>
            </a:rPr>
            <a:t>、</a:t>
          </a:r>
          <a:r>
            <a:rPr lang="en-US" altLang="zh-CN" sz="1600" b="0">
              <a:solidFill>
                <a:schemeClr val="tx1"/>
              </a:solidFill>
              <a:latin typeface="仿宋" panose="02010609060101010101" pitchFamily="49" charset="-122"/>
              <a:ea typeface="仿宋" panose="02010609060101010101" pitchFamily="49" charset="-122"/>
            </a:rPr>
            <a:t>MircoPY</a:t>
          </a:r>
          <a:r>
            <a:rPr lang="zh-CN" altLang="en-US" sz="1600" b="0">
              <a:solidFill>
                <a:schemeClr val="tx1"/>
              </a:solidFill>
              <a:latin typeface="仿宋" panose="02010609060101010101" pitchFamily="49" charset="-122"/>
              <a:ea typeface="仿宋" panose="02010609060101010101" pitchFamily="49" charset="-122"/>
            </a:rPr>
            <a:t>的开源引擎</a:t>
          </a:r>
        </a:p>
      </dgm:t>
    </dgm:pt>
    <dgm:pt modelId="{781806E0-4C0C-4697-957C-3DAA773DF6AF}" type="parTrans" cxnId="{5E0758FD-FF5D-438B-9A1B-3A8D84E86DC1}">
      <dgm:prSet/>
      <dgm:spPr/>
      <dgm:t>
        <a:bodyPr/>
        <a:lstStyle/>
        <a:p>
          <a:endParaRPr lang="zh-CN" altLang="en-US"/>
        </a:p>
      </dgm:t>
    </dgm:pt>
    <dgm:pt modelId="{3AC4169D-5703-4D3D-BED6-5C8C666F9A29}" type="sibTrans" cxnId="{5E0758FD-FF5D-438B-9A1B-3A8D84E86DC1}">
      <dgm:prSet/>
      <dgm:spPr/>
      <dgm:t>
        <a:bodyPr/>
        <a:lstStyle/>
        <a:p>
          <a:endParaRPr lang="zh-CN" altLang="en-US"/>
        </a:p>
      </dgm:t>
    </dgm:pt>
    <dgm:pt modelId="{0096623B-FE42-474C-AB4D-F5721D2D17E9}" type="pres">
      <dgm:prSet presAssocID="{676EC9FD-C71C-4830-91C2-45E2B26EBC03}" presName="matrix" presStyleCnt="0">
        <dgm:presLayoutVars>
          <dgm:chMax val="1"/>
          <dgm:dir/>
          <dgm:resizeHandles val="exact"/>
        </dgm:presLayoutVars>
      </dgm:prSet>
      <dgm:spPr/>
    </dgm:pt>
    <dgm:pt modelId="{BD2BA2B0-B411-495A-B72A-8D2B3F6713B6}" type="pres">
      <dgm:prSet presAssocID="{676EC9FD-C71C-4830-91C2-45E2B26EBC03}" presName="axisShape" presStyleLbl="bgShp" presStyleIdx="0" presStyleCnt="1"/>
      <dgm:spPr/>
    </dgm:pt>
    <dgm:pt modelId="{6D9637AE-6D35-433D-94C7-EEEF4AFB5C5E}" type="pres">
      <dgm:prSet presAssocID="{676EC9FD-C71C-4830-91C2-45E2B26EBC03}" presName="rect1" presStyleLbl="node1" presStyleIdx="0" presStyleCnt="4">
        <dgm:presLayoutVars>
          <dgm:chMax val="0"/>
          <dgm:chPref val="0"/>
          <dgm:bulletEnabled val="1"/>
        </dgm:presLayoutVars>
      </dgm:prSet>
      <dgm:spPr/>
    </dgm:pt>
    <dgm:pt modelId="{3302D179-AC44-4C92-98DB-D47DC8D1FEDE}" type="pres">
      <dgm:prSet presAssocID="{676EC9FD-C71C-4830-91C2-45E2B26EBC03}" presName="rect2" presStyleLbl="node1" presStyleIdx="1" presStyleCnt="4">
        <dgm:presLayoutVars>
          <dgm:chMax val="0"/>
          <dgm:chPref val="0"/>
          <dgm:bulletEnabled val="1"/>
        </dgm:presLayoutVars>
      </dgm:prSet>
      <dgm:spPr/>
    </dgm:pt>
    <dgm:pt modelId="{59208A5D-5076-47C2-994A-F29C5403F7F3}" type="pres">
      <dgm:prSet presAssocID="{676EC9FD-C71C-4830-91C2-45E2B26EBC03}" presName="rect3" presStyleLbl="node1" presStyleIdx="2" presStyleCnt="4">
        <dgm:presLayoutVars>
          <dgm:chMax val="0"/>
          <dgm:chPref val="0"/>
          <dgm:bulletEnabled val="1"/>
        </dgm:presLayoutVars>
      </dgm:prSet>
      <dgm:spPr/>
    </dgm:pt>
    <dgm:pt modelId="{436C042A-B698-4B93-A746-465BB0EDEE1A}" type="pres">
      <dgm:prSet presAssocID="{676EC9FD-C71C-4830-91C2-45E2B26EBC03}" presName="rect4" presStyleLbl="node1" presStyleIdx="3" presStyleCnt="4">
        <dgm:presLayoutVars>
          <dgm:chMax val="0"/>
          <dgm:chPref val="0"/>
          <dgm:bulletEnabled val="1"/>
        </dgm:presLayoutVars>
      </dgm:prSet>
      <dgm:spPr/>
    </dgm:pt>
  </dgm:ptLst>
  <dgm:cxnLst>
    <dgm:cxn modelId="{B9D0360D-73E4-46DF-8206-787A61919D7B}" type="presOf" srcId="{676EC9FD-C71C-4830-91C2-45E2B26EBC03}" destId="{0096623B-FE42-474C-AB4D-F5721D2D17E9}" srcOrd="0" destOrd="0" presId="urn:microsoft.com/office/officeart/2005/8/layout/matrix2"/>
    <dgm:cxn modelId="{E3F49A1B-8078-4942-9B97-EB77BEF27CC9}" type="presOf" srcId="{DF8A356F-BFD4-487F-9013-7B37465C541D}" destId="{6D9637AE-6D35-433D-94C7-EEEF4AFB5C5E}" srcOrd="0" destOrd="0" presId="urn:microsoft.com/office/officeart/2005/8/layout/matrix2"/>
    <dgm:cxn modelId="{60914D6D-D4A8-4119-B812-C4FDD39ACD76}" srcId="{676EC9FD-C71C-4830-91C2-45E2B26EBC03}" destId="{05D5B71F-3B20-4E4A-A9F0-D05C7A8BF4F5}" srcOrd="2" destOrd="0" parTransId="{A8028813-97E1-4E76-91AE-823CB786D3D4}" sibTransId="{778E60D9-C65C-404B-A878-044744EA76B5}"/>
    <dgm:cxn modelId="{58FA2E85-126E-4903-BF9F-0E08A92B1F4F}" type="presOf" srcId="{3868EC16-F89C-440A-AEBB-BD14A5CBC2A6}" destId="{436C042A-B698-4B93-A746-465BB0EDEE1A}" srcOrd="0" destOrd="0" presId="urn:microsoft.com/office/officeart/2005/8/layout/matrix2"/>
    <dgm:cxn modelId="{1DE35987-D190-4693-A5DC-5749721D6964}" type="presOf" srcId="{05D5B71F-3B20-4E4A-A9F0-D05C7A8BF4F5}" destId="{59208A5D-5076-47C2-994A-F29C5403F7F3}" srcOrd="0" destOrd="0" presId="urn:microsoft.com/office/officeart/2005/8/layout/matrix2"/>
    <dgm:cxn modelId="{7DE4A3A4-0EB5-499B-AC98-4ED493896AB1}" srcId="{676EC9FD-C71C-4830-91C2-45E2B26EBC03}" destId="{AD0B114B-7966-465F-8865-8148892ED915}" srcOrd="1" destOrd="0" parTransId="{142B7EE7-A6C2-4ED5-9412-101AC7C72A9F}" sibTransId="{0DB5017F-A217-4BA4-BA82-D44B128F19CF}"/>
    <dgm:cxn modelId="{1B6D92DB-95F2-4ADB-ABF3-A65EB7CE6872}" srcId="{676EC9FD-C71C-4830-91C2-45E2B26EBC03}" destId="{DF8A356F-BFD4-487F-9013-7B37465C541D}" srcOrd="0" destOrd="0" parTransId="{D613A906-7490-475A-8547-14D29AD6FCE7}" sibTransId="{25B48F98-B8AF-40CB-A9E0-062B2566CE46}"/>
    <dgm:cxn modelId="{766B91F0-4643-4816-B217-1111D737047E}" type="presOf" srcId="{AD0B114B-7966-465F-8865-8148892ED915}" destId="{3302D179-AC44-4C92-98DB-D47DC8D1FEDE}" srcOrd="0" destOrd="0" presId="urn:microsoft.com/office/officeart/2005/8/layout/matrix2"/>
    <dgm:cxn modelId="{5E0758FD-FF5D-438B-9A1B-3A8D84E86DC1}" srcId="{676EC9FD-C71C-4830-91C2-45E2B26EBC03}" destId="{3868EC16-F89C-440A-AEBB-BD14A5CBC2A6}" srcOrd="3" destOrd="0" parTransId="{781806E0-4C0C-4697-957C-3DAA773DF6AF}" sibTransId="{3AC4169D-5703-4D3D-BED6-5C8C666F9A29}"/>
    <dgm:cxn modelId="{0B1E7354-D80D-4773-9C19-B402DB475CF7}" type="presParOf" srcId="{0096623B-FE42-474C-AB4D-F5721D2D17E9}" destId="{BD2BA2B0-B411-495A-B72A-8D2B3F6713B6}" srcOrd="0" destOrd="0" presId="urn:microsoft.com/office/officeart/2005/8/layout/matrix2"/>
    <dgm:cxn modelId="{D635A789-9C4B-4253-B539-26F6B1474602}" type="presParOf" srcId="{0096623B-FE42-474C-AB4D-F5721D2D17E9}" destId="{6D9637AE-6D35-433D-94C7-EEEF4AFB5C5E}" srcOrd="1" destOrd="0" presId="urn:microsoft.com/office/officeart/2005/8/layout/matrix2"/>
    <dgm:cxn modelId="{65755889-CA06-439F-ACC3-AFC7C8AF5E09}" type="presParOf" srcId="{0096623B-FE42-474C-AB4D-F5721D2D17E9}" destId="{3302D179-AC44-4C92-98DB-D47DC8D1FEDE}" srcOrd="2" destOrd="0" presId="urn:microsoft.com/office/officeart/2005/8/layout/matrix2"/>
    <dgm:cxn modelId="{24B11B59-923D-475A-8B7A-08D769CE95B7}" type="presParOf" srcId="{0096623B-FE42-474C-AB4D-F5721D2D17E9}" destId="{59208A5D-5076-47C2-994A-F29C5403F7F3}" srcOrd="3" destOrd="0" presId="urn:microsoft.com/office/officeart/2005/8/layout/matrix2"/>
    <dgm:cxn modelId="{4750D952-7F1A-4EB7-86B6-942E44E96C2A}" type="presParOf" srcId="{0096623B-FE42-474C-AB4D-F5721D2D17E9}" destId="{436C042A-B698-4B93-A746-465BB0EDEE1A}"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AF27C-CAC2-4418-B8ED-156A0EC03BE4}">
      <dsp:nvSpPr>
        <dsp:cNvPr id="0" name=""/>
        <dsp:cNvSpPr/>
      </dsp:nvSpPr>
      <dsp:spPr>
        <a:xfrm>
          <a:off x="155941" y="1034"/>
          <a:ext cx="1353152" cy="811891"/>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b="1" kern="1200">
              <a:latin typeface="仿宋" panose="02010609060101010101" pitchFamily="49" charset="-122"/>
              <a:ea typeface="仿宋" panose="02010609060101010101" pitchFamily="49" charset="-122"/>
            </a:rPr>
            <a:t>底层采用成熟的</a:t>
          </a:r>
          <a:r>
            <a:rPr lang="en-US" sz="1400" b="1" kern="1200">
              <a:latin typeface="仿宋" panose="02010609060101010101" pitchFamily="49" charset="-122"/>
              <a:ea typeface="仿宋" panose="02010609060101010101" pitchFamily="49" charset="-122"/>
            </a:rPr>
            <a:t>RTOS</a:t>
          </a:r>
          <a:r>
            <a:rPr lang="zh-CN" sz="1400" b="1" kern="1200">
              <a:latin typeface="仿宋" panose="02010609060101010101" pitchFamily="49" charset="-122"/>
              <a:ea typeface="仿宋" panose="02010609060101010101" pitchFamily="49" charset="-122"/>
            </a:rPr>
            <a:t>技术</a:t>
          </a:r>
        </a:p>
      </dsp:txBody>
      <dsp:txXfrm>
        <a:off x="155941" y="1034"/>
        <a:ext cx="1353152" cy="811891"/>
      </dsp:txXfrm>
    </dsp:sp>
    <dsp:sp modelId="{5EC0FE83-30DF-4867-A210-FA4714DCF22C}">
      <dsp:nvSpPr>
        <dsp:cNvPr id="0" name=""/>
        <dsp:cNvSpPr/>
      </dsp:nvSpPr>
      <dsp:spPr>
        <a:xfrm>
          <a:off x="1644408" y="1034"/>
          <a:ext cx="1353152" cy="811891"/>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b="1" kern="1200" dirty="0">
              <a:solidFill>
                <a:schemeClr val="bg1"/>
              </a:solidFill>
              <a:latin typeface="仿宋" panose="02010609060101010101" pitchFamily="49" charset="-122"/>
              <a:ea typeface="仿宋" panose="02010609060101010101" pitchFamily="49" charset="-122"/>
            </a:rPr>
            <a:t>支持</a:t>
          </a:r>
          <a:r>
            <a:rPr lang="en-US" altLang="zh-CN" sz="1400" b="1" kern="1200" dirty="0" err="1">
              <a:solidFill>
                <a:schemeClr val="bg1"/>
              </a:solidFill>
              <a:latin typeface="仿宋" panose="02010609060101010101" pitchFamily="49" charset="-122"/>
              <a:ea typeface="仿宋" panose="02010609060101010101" pitchFamily="49" charset="-122"/>
            </a:rPr>
            <a:t>LiteOS</a:t>
          </a:r>
          <a:r>
            <a:rPr lang="zh-CN" altLang="en-US" sz="1400" b="1" kern="1200" dirty="0">
              <a:latin typeface="仿宋" panose="02010609060101010101" pitchFamily="49" charset="-122"/>
              <a:ea typeface="仿宋" panose="02010609060101010101" pitchFamily="49" charset="-122"/>
            </a:rPr>
            <a:t>、</a:t>
          </a:r>
          <a:r>
            <a:rPr lang="en-US" altLang="zh-CN" sz="1400" b="1" kern="1200" dirty="0" err="1">
              <a:latin typeface="仿宋" panose="02010609060101010101" pitchFamily="49" charset="-122"/>
              <a:ea typeface="仿宋" panose="02010609060101010101" pitchFamily="49" charset="-122"/>
            </a:rPr>
            <a:t>FreeRTOS</a:t>
          </a:r>
          <a:r>
            <a:rPr lang="zh-CN" altLang="en-US" sz="1400" b="1" kern="1200" dirty="0">
              <a:latin typeface="仿宋" panose="02010609060101010101" pitchFamily="49" charset="-122"/>
              <a:ea typeface="仿宋" panose="02010609060101010101" pitchFamily="49" charset="-122"/>
            </a:rPr>
            <a:t>、</a:t>
          </a:r>
          <a:endParaRPr lang="en-US" altLang="zh-CN" sz="1400" b="1" kern="1200" dirty="0">
            <a:latin typeface="仿宋" panose="02010609060101010101" pitchFamily="49" charset="-122"/>
            <a:ea typeface="仿宋" panose="02010609060101010101" pitchFamily="49" charset="-122"/>
          </a:endParaRPr>
        </a:p>
        <a:p>
          <a:pPr marL="0" lvl="0" indent="0" algn="ctr" defTabSz="622300" rtl="0">
            <a:lnSpc>
              <a:spcPct val="90000"/>
            </a:lnSpc>
            <a:spcBef>
              <a:spcPct val="0"/>
            </a:spcBef>
            <a:spcAft>
              <a:spcPct val="35000"/>
            </a:spcAft>
            <a:buNone/>
          </a:pPr>
          <a:r>
            <a:rPr lang="en-US" altLang="zh-CN" sz="1400" b="1" kern="1200" dirty="0" err="1">
              <a:latin typeface="仿宋" panose="02010609060101010101" pitchFamily="49" charset="-122"/>
              <a:ea typeface="仿宋" panose="02010609060101010101" pitchFamily="49" charset="-122"/>
            </a:rPr>
            <a:t>NoneOS</a:t>
          </a:r>
          <a:endParaRPr lang="zh-CN" sz="1400" b="1" kern="1200" dirty="0">
            <a:latin typeface="仿宋" panose="02010609060101010101" pitchFamily="49" charset="-122"/>
            <a:ea typeface="仿宋" panose="02010609060101010101" pitchFamily="49" charset="-122"/>
          </a:endParaRPr>
        </a:p>
      </dsp:txBody>
      <dsp:txXfrm>
        <a:off x="1644408" y="1034"/>
        <a:ext cx="1353152" cy="811891"/>
      </dsp:txXfrm>
    </dsp:sp>
    <dsp:sp modelId="{B1886273-CF74-4576-A9EF-DE2FBEEB8DDA}">
      <dsp:nvSpPr>
        <dsp:cNvPr id="0" name=""/>
        <dsp:cNvSpPr/>
      </dsp:nvSpPr>
      <dsp:spPr>
        <a:xfrm>
          <a:off x="3132875" y="1034"/>
          <a:ext cx="1353152" cy="811891"/>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b="1" kern="1200" dirty="0">
              <a:latin typeface="仿宋" panose="02010609060101010101" pitchFamily="49" charset="-122"/>
              <a:ea typeface="仿宋" panose="02010609060101010101" pitchFamily="49" charset="-122"/>
            </a:rPr>
            <a:t>高效的嵌入式</a:t>
          </a:r>
          <a:r>
            <a:rPr lang="en-US" sz="1400" b="1" kern="1200" dirty="0">
              <a:latin typeface="仿宋" panose="02010609060101010101" pitchFamily="49" charset="-122"/>
              <a:ea typeface="仿宋" panose="02010609060101010101" pitchFamily="49" charset="-122"/>
            </a:rPr>
            <a:t>JAVA</a:t>
          </a:r>
          <a:r>
            <a:rPr lang="zh-CN" sz="1400" b="1" kern="1200" dirty="0">
              <a:latin typeface="仿宋" panose="02010609060101010101" pitchFamily="49" charset="-122"/>
              <a:ea typeface="仿宋" panose="02010609060101010101" pitchFamily="49" charset="-122"/>
            </a:rPr>
            <a:t>虚拟机</a:t>
          </a:r>
        </a:p>
      </dsp:txBody>
      <dsp:txXfrm>
        <a:off x="3132875" y="1034"/>
        <a:ext cx="1353152" cy="811891"/>
      </dsp:txXfrm>
    </dsp:sp>
    <dsp:sp modelId="{C05ADAB8-FAE9-4C7D-8B96-176AE3ECAD0B}">
      <dsp:nvSpPr>
        <dsp:cNvPr id="0" name=""/>
        <dsp:cNvSpPr/>
      </dsp:nvSpPr>
      <dsp:spPr>
        <a:xfrm>
          <a:off x="155941" y="948241"/>
          <a:ext cx="1353152" cy="811891"/>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b="1" kern="1200">
              <a:latin typeface="仿宋" panose="02010609060101010101" pitchFamily="49" charset="-122"/>
              <a:ea typeface="仿宋" panose="02010609060101010101" pitchFamily="49" charset="-122"/>
            </a:rPr>
            <a:t>硬件资源</a:t>
          </a:r>
          <a:endParaRPr lang="en-US" altLang="zh-CN" sz="1400" b="1" kern="1200">
            <a:latin typeface="仿宋" panose="02010609060101010101" pitchFamily="49" charset="-122"/>
            <a:ea typeface="仿宋" panose="02010609060101010101" pitchFamily="49" charset="-122"/>
          </a:endParaRPr>
        </a:p>
        <a:p>
          <a:pPr marL="0" lvl="0" indent="0" algn="ctr" defTabSz="622300" rtl="0">
            <a:lnSpc>
              <a:spcPct val="90000"/>
            </a:lnSpc>
            <a:spcBef>
              <a:spcPct val="0"/>
            </a:spcBef>
            <a:spcAft>
              <a:spcPct val="35000"/>
            </a:spcAft>
            <a:buNone/>
          </a:pPr>
          <a:r>
            <a:rPr lang="zh-CN" sz="1400" b="1" kern="1200">
              <a:latin typeface="仿宋" panose="02010609060101010101" pitchFamily="49" charset="-122"/>
              <a:ea typeface="仿宋" panose="02010609060101010101" pitchFamily="49" charset="-122"/>
            </a:rPr>
            <a:t>访问接口</a:t>
          </a:r>
        </a:p>
      </dsp:txBody>
      <dsp:txXfrm>
        <a:off x="155941" y="948241"/>
        <a:ext cx="1353152" cy="811891"/>
      </dsp:txXfrm>
    </dsp:sp>
    <dsp:sp modelId="{9B26FA24-F43E-433B-AB29-7A1DDA12E6DB}">
      <dsp:nvSpPr>
        <dsp:cNvPr id="0" name=""/>
        <dsp:cNvSpPr/>
      </dsp:nvSpPr>
      <dsp:spPr>
        <a:xfrm>
          <a:off x="1644408" y="948241"/>
          <a:ext cx="1353152" cy="811891"/>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b="1" kern="1200">
              <a:latin typeface="仿宋" panose="02010609060101010101" pitchFamily="49" charset="-122"/>
              <a:ea typeface="仿宋" panose="02010609060101010101" pitchFamily="49" charset="-122"/>
            </a:rPr>
            <a:t>安全</a:t>
          </a:r>
          <a:r>
            <a:rPr lang="zh-CN" altLang="en-US" sz="1400" b="1" kern="1200">
              <a:latin typeface="仿宋" panose="02010609060101010101" pitchFamily="49" charset="-122"/>
              <a:ea typeface="仿宋" panose="02010609060101010101" pitchFamily="49" charset="-122"/>
            </a:rPr>
            <a:t>框架</a:t>
          </a:r>
          <a:endParaRPr lang="zh-CN" sz="1400" b="1" kern="1200">
            <a:latin typeface="仿宋" panose="02010609060101010101" pitchFamily="49" charset="-122"/>
            <a:ea typeface="仿宋" panose="02010609060101010101" pitchFamily="49" charset="-122"/>
          </a:endParaRPr>
        </a:p>
      </dsp:txBody>
      <dsp:txXfrm>
        <a:off x="1644408" y="948241"/>
        <a:ext cx="1353152" cy="811891"/>
      </dsp:txXfrm>
    </dsp:sp>
    <dsp:sp modelId="{7D1AB815-B52B-4915-857A-4C03F3646E76}">
      <dsp:nvSpPr>
        <dsp:cNvPr id="0" name=""/>
        <dsp:cNvSpPr/>
      </dsp:nvSpPr>
      <dsp:spPr>
        <a:xfrm>
          <a:off x="3132875" y="948241"/>
          <a:ext cx="1353152" cy="811891"/>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b="1" kern="1200">
              <a:latin typeface="仿宋" panose="02010609060101010101" pitchFamily="49" charset="-122"/>
              <a:ea typeface="仿宋" panose="02010609060101010101" pitchFamily="49" charset="-122"/>
            </a:rPr>
            <a:t>互联互通框架</a:t>
          </a:r>
        </a:p>
      </dsp:txBody>
      <dsp:txXfrm>
        <a:off x="3132875" y="948241"/>
        <a:ext cx="1353152" cy="811891"/>
      </dsp:txXfrm>
    </dsp:sp>
    <dsp:sp modelId="{F09A360D-E1B6-4F9F-A1F8-6E9823B108DF}">
      <dsp:nvSpPr>
        <dsp:cNvPr id="0" name=""/>
        <dsp:cNvSpPr/>
      </dsp:nvSpPr>
      <dsp:spPr>
        <a:xfrm>
          <a:off x="155941" y="1895447"/>
          <a:ext cx="1353152" cy="811891"/>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仿宋" panose="02010609060101010101" pitchFamily="49" charset="-122"/>
              <a:ea typeface="仿宋" panose="02010609060101010101" pitchFamily="49" charset="-122"/>
            </a:rPr>
            <a:t>runtime</a:t>
          </a:r>
          <a:r>
            <a:rPr lang="zh-CN" sz="1400" b="1" kern="1200">
              <a:latin typeface="仿宋" panose="02010609060101010101" pitchFamily="49" charset="-122"/>
              <a:ea typeface="仿宋" panose="02010609060101010101" pitchFamily="49" charset="-122"/>
            </a:rPr>
            <a:t>实现按需加载</a:t>
          </a:r>
        </a:p>
      </dsp:txBody>
      <dsp:txXfrm>
        <a:off x="155941" y="1895447"/>
        <a:ext cx="1353152" cy="811891"/>
      </dsp:txXfrm>
    </dsp:sp>
    <dsp:sp modelId="{76285AAB-BE9E-4F84-9EB4-4D9BA28AFAB6}">
      <dsp:nvSpPr>
        <dsp:cNvPr id="0" name=""/>
        <dsp:cNvSpPr/>
      </dsp:nvSpPr>
      <dsp:spPr>
        <a:xfrm>
          <a:off x="1644408" y="1895447"/>
          <a:ext cx="1353152" cy="811891"/>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b="1" kern="1200">
              <a:latin typeface="仿宋" panose="02010609060101010101" pitchFamily="49" charset="-122"/>
              <a:ea typeface="仿宋" panose="02010609060101010101" pitchFamily="49" charset="-122"/>
            </a:rPr>
            <a:t>由驱动仓库来扩展应用组件</a:t>
          </a:r>
        </a:p>
      </dsp:txBody>
      <dsp:txXfrm>
        <a:off x="1644408" y="1895447"/>
        <a:ext cx="1353152" cy="811891"/>
      </dsp:txXfrm>
    </dsp:sp>
    <dsp:sp modelId="{6C9D6D73-63BD-4B9D-9FD1-5A8901F6F443}">
      <dsp:nvSpPr>
        <dsp:cNvPr id="0" name=""/>
        <dsp:cNvSpPr/>
      </dsp:nvSpPr>
      <dsp:spPr>
        <a:xfrm>
          <a:off x="3132875" y="1895447"/>
          <a:ext cx="1353152" cy="811891"/>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b="1" kern="1200">
              <a:latin typeface="仿宋" panose="02010609060101010101" pitchFamily="49" charset="-122"/>
              <a:ea typeface="仿宋" panose="02010609060101010101" pitchFamily="49" charset="-122"/>
            </a:rPr>
            <a:t>应用程序和操作系统实现分离式开发</a:t>
          </a:r>
        </a:p>
      </dsp:txBody>
      <dsp:txXfrm>
        <a:off x="3132875" y="1895447"/>
        <a:ext cx="1353152" cy="811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BA2B0-B411-495A-B72A-8D2B3F6713B6}">
      <dsp:nvSpPr>
        <dsp:cNvPr id="0" name=""/>
        <dsp:cNvSpPr/>
      </dsp:nvSpPr>
      <dsp:spPr>
        <a:xfrm>
          <a:off x="205351" y="0"/>
          <a:ext cx="4308099" cy="4308099"/>
        </a:xfrm>
        <a:prstGeom prst="quadArrow">
          <a:avLst>
            <a:gd name="adj1" fmla="val 2000"/>
            <a:gd name="adj2" fmla="val 4000"/>
            <a:gd name="adj3" fmla="val 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9637AE-6D35-433D-94C7-EEEF4AFB5C5E}">
      <dsp:nvSpPr>
        <dsp:cNvPr id="0" name=""/>
        <dsp:cNvSpPr/>
      </dsp:nvSpPr>
      <dsp:spPr>
        <a:xfrm>
          <a:off x="485377" y="280026"/>
          <a:ext cx="1723239" cy="1723239"/>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ts val="2400"/>
            </a:spcAft>
            <a:buNone/>
          </a:pPr>
          <a:r>
            <a:rPr lang="zh-CN" altLang="en-US" sz="1600" b="0" kern="1200" dirty="0">
              <a:solidFill>
                <a:schemeClr val="tx1"/>
              </a:solidFill>
              <a:latin typeface="仿宋" panose="02010609060101010101" pitchFamily="49" charset="-122"/>
              <a:ea typeface="仿宋" panose="02010609060101010101" pitchFamily="49" charset="-122"/>
            </a:rPr>
            <a:t>采用</a:t>
          </a:r>
          <a:r>
            <a:rPr lang="en-US" altLang="zh-CN" sz="1600" b="0" kern="1200" dirty="0" err="1">
              <a:solidFill>
                <a:schemeClr val="tx1"/>
              </a:solidFill>
              <a:latin typeface="仿宋" panose="02010609060101010101" pitchFamily="49" charset="-122"/>
              <a:ea typeface="仿宋" panose="02010609060101010101" pitchFamily="49" charset="-122"/>
            </a:rPr>
            <a:t>RTOS+Java</a:t>
          </a:r>
          <a:r>
            <a:rPr lang="zh-CN" altLang="en-US" sz="1600" b="0" kern="1200" dirty="0">
              <a:solidFill>
                <a:schemeClr val="tx1"/>
              </a:solidFill>
              <a:latin typeface="仿宋" panose="02010609060101010101" pitchFamily="49" charset="-122"/>
              <a:ea typeface="仿宋" panose="02010609060101010101" pitchFamily="49" charset="-122"/>
            </a:rPr>
            <a:t>虚拟机架构，类似于</a:t>
          </a:r>
          <a:r>
            <a:rPr lang="zh-CN" altLang="en-US" sz="1600" b="1" kern="1200" dirty="0">
              <a:solidFill>
                <a:schemeClr val="tx1"/>
              </a:solidFill>
              <a:latin typeface="仿宋" panose="02010609060101010101" pitchFamily="49" charset="-122"/>
              <a:ea typeface="仿宋" panose="02010609060101010101" pitchFamily="49" charset="-122"/>
            </a:rPr>
            <a:t>安卓的</a:t>
          </a:r>
          <a:r>
            <a:rPr lang="en-US" altLang="zh-CN" sz="1600" b="1" kern="1200" dirty="0">
              <a:solidFill>
                <a:schemeClr val="tx1"/>
              </a:solidFill>
              <a:latin typeface="仿宋" panose="02010609060101010101" pitchFamily="49" charset="-122"/>
              <a:ea typeface="仿宋" panose="02010609060101010101" pitchFamily="49" charset="-122"/>
            </a:rPr>
            <a:t>Linux + Java</a:t>
          </a:r>
          <a:r>
            <a:rPr lang="zh-CN" altLang="en-US" sz="1600" b="1" kern="1200" dirty="0">
              <a:solidFill>
                <a:schemeClr val="tx1"/>
              </a:solidFill>
              <a:latin typeface="仿宋" panose="02010609060101010101" pitchFamily="49" charset="-122"/>
              <a:ea typeface="仿宋" panose="02010609060101010101" pitchFamily="49" charset="-122"/>
            </a:rPr>
            <a:t>虚拟机架构</a:t>
          </a:r>
          <a:endParaRPr lang="en-US" altLang="zh-CN" sz="1600" b="0" kern="1200" dirty="0">
            <a:solidFill>
              <a:schemeClr val="tx1"/>
            </a:solidFill>
            <a:latin typeface="仿宋" panose="02010609060101010101" pitchFamily="49" charset="-122"/>
            <a:ea typeface="仿宋" panose="02010609060101010101" pitchFamily="49" charset="-122"/>
          </a:endParaRPr>
        </a:p>
      </dsp:txBody>
      <dsp:txXfrm>
        <a:off x="569499" y="364148"/>
        <a:ext cx="1554995" cy="1554995"/>
      </dsp:txXfrm>
    </dsp:sp>
    <dsp:sp modelId="{3302D179-AC44-4C92-98DB-D47DC8D1FEDE}">
      <dsp:nvSpPr>
        <dsp:cNvPr id="0" name=""/>
        <dsp:cNvSpPr/>
      </dsp:nvSpPr>
      <dsp:spPr>
        <a:xfrm>
          <a:off x="2510183" y="280026"/>
          <a:ext cx="1723239" cy="1723239"/>
        </a:xfrm>
        <a:prstGeom prst="roundRect">
          <a:avLst/>
        </a:prstGeom>
        <a:solidFill>
          <a:schemeClr val="accent3">
            <a:hueOff val="3750088"/>
            <a:satOff val="-5627"/>
            <a:lumOff val="-91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ts val="2400"/>
            </a:spcAft>
            <a:buNone/>
          </a:pPr>
          <a:r>
            <a:rPr lang="en-US" altLang="zh-CN" sz="1600" b="0" kern="1200" dirty="0">
              <a:solidFill>
                <a:schemeClr val="tx1"/>
              </a:solidFill>
              <a:latin typeface="仿宋" panose="02010609060101010101" pitchFamily="49" charset="-122"/>
              <a:ea typeface="仿宋" panose="02010609060101010101" pitchFamily="49" charset="-122"/>
            </a:rPr>
            <a:t>Java</a:t>
          </a:r>
          <a:r>
            <a:rPr lang="zh-CN" altLang="en-US" sz="1600" b="0" kern="1200" dirty="0">
              <a:solidFill>
                <a:schemeClr val="tx1"/>
              </a:solidFill>
              <a:latin typeface="仿宋" panose="02010609060101010101" pitchFamily="49" charset="-122"/>
              <a:ea typeface="仿宋" panose="02010609060101010101" pitchFamily="49" charset="-122"/>
            </a:rPr>
            <a:t>类似</a:t>
          </a:r>
          <a:r>
            <a:rPr lang="en-US" altLang="zh-CN" sz="1600" b="0" kern="1200" dirty="0">
              <a:solidFill>
                <a:schemeClr val="tx1"/>
              </a:solidFill>
              <a:latin typeface="仿宋" panose="02010609060101010101" pitchFamily="49" charset="-122"/>
              <a:ea typeface="仿宋" panose="02010609060101010101" pitchFamily="49" charset="-122"/>
            </a:rPr>
            <a:t>C</a:t>
          </a:r>
          <a:r>
            <a:rPr lang="zh-CN" altLang="en-US" sz="1600" b="0" kern="1200" dirty="0">
              <a:solidFill>
                <a:schemeClr val="tx1"/>
              </a:solidFill>
              <a:latin typeface="仿宋" panose="02010609060101010101" pitchFamily="49" charset="-122"/>
              <a:ea typeface="仿宋" panose="02010609060101010101" pitchFamily="49" charset="-122"/>
            </a:rPr>
            <a:t>语言，上手容易，</a:t>
          </a:r>
          <a:r>
            <a:rPr lang="zh-CN" altLang="en-US" sz="1600" b="1" kern="1200" dirty="0">
              <a:solidFill>
                <a:schemeClr val="tx1"/>
              </a:solidFill>
              <a:latin typeface="仿宋" panose="02010609060101010101" pitchFamily="49" charset="-122"/>
              <a:ea typeface="仿宋" panose="02010609060101010101" pitchFamily="49" charset="-122"/>
            </a:rPr>
            <a:t>开发人员众多</a:t>
          </a:r>
          <a:endParaRPr lang="en-US" altLang="zh-CN" sz="1600" b="1" kern="1200" dirty="0">
            <a:solidFill>
              <a:schemeClr val="tx1"/>
            </a:solidFill>
            <a:latin typeface="仿宋" panose="02010609060101010101" pitchFamily="49" charset="-122"/>
            <a:ea typeface="仿宋" panose="02010609060101010101" pitchFamily="49" charset="-122"/>
          </a:endParaRPr>
        </a:p>
      </dsp:txBody>
      <dsp:txXfrm>
        <a:off x="2594305" y="364148"/>
        <a:ext cx="1554995" cy="1554995"/>
      </dsp:txXfrm>
    </dsp:sp>
    <dsp:sp modelId="{59208A5D-5076-47C2-994A-F29C5403F7F3}">
      <dsp:nvSpPr>
        <dsp:cNvPr id="0" name=""/>
        <dsp:cNvSpPr/>
      </dsp:nvSpPr>
      <dsp:spPr>
        <a:xfrm>
          <a:off x="485377" y="2304832"/>
          <a:ext cx="1723239" cy="1723239"/>
        </a:xfrm>
        <a:prstGeom prst="roundRect">
          <a:avLst/>
        </a:prstGeom>
        <a:solidFill>
          <a:schemeClr val="accent3">
            <a:hueOff val="7500176"/>
            <a:satOff val="-11253"/>
            <a:lumOff val="-183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ts val="2400"/>
            </a:spcAft>
            <a:buNone/>
          </a:pPr>
          <a:r>
            <a:rPr lang="zh-CN" altLang="en-US" sz="1600" b="0" kern="1200">
              <a:solidFill>
                <a:schemeClr val="tx1"/>
              </a:solidFill>
              <a:latin typeface="仿宋" panose="02010609060101010101" pitchFamily="49" charset="-122"/>
              <a:ea typeface="仿宋" panose="02010609060101010101" pitchFamily="49" charset="-122"/>
            </a:rPr>
            <a:t>精简内核，可运行在</a:t>
          </a:r>
          <a:r>
            <a:rPr lang="zh-CN" altLang="en-US" sz="1600" b="1" kern="1200">
              <a:solidFill>
                <a:schemeClr val="tx1"/>
              </a:solidFill>
              <a:latin typeface="仿宋" panose="02010609060101010101" pitchFamily="49" charset="-122"/>
              <a:ea typeface="仿宋" panose="02010609060101010101" pitchFamily="49" charset="-122"/>
            </a:rPr>
            <a:t>低成本单片机</a:t>
          </a:r>
          <a:r>
            <a:rPr lang="zh-CN" altLang="en-US" sz="1600" b="0" kern="1200">
              <a:solidFill>
                <a:schemeClr val="tx1"/>
              </a:solidFill>
              <a:latin typeface="仿宋" panose="02010609060101010101" pitchFamily="49" charset="-122"/>
              <a:ea typeface="仿宋" panose="02010609060101010101" pitchFamily="49" charset="-122"/>
            </a:rPr>
            <a:t>中，比</a:t>
          </a:r>
          <a:r>
            <a:rPr lang="en-US" altLang="zh-CN" sz="1600" b="0" kern="1200">
              <a:solidFill>
                <a:schemeClr val="tx1"/>
              </a:solidFill>
              <a:latin typeface="仿宋" panose="02010609060101010101" pitchFamily="49" charset="-122"/>
              <a:ea typeface="仿宋" panose="02010609060101010101" pitchFamily="49" charset="-122"/>
            </a:rPr>
            <a:t>JS</a:t>
          </a:r>
          <a:r>
            <a:rPr lang="zh-CN" altLang="en-US" sz="1600" b="0" kern="1200">
              <a:solidFill>
                <a:schemeClr val="tx1"/>
              </a:solidFill>
              <a:latin typeface="仿宋" panose="02010609060101010101" pitchFamily="49" charset="-122"/>
              <a:ea typeface="仿宋" panose="02010609060101010101" pitchFamily="49" charset="-122"/>
            </a:rPr>
            <a:t>省资源</a:t>
          </a:r>
        </a:p>
      </dsp:txBody>
      <dsp:txXfrm>
        <a:off x="569499" y="2388954"/>
        <a:ext cx="1554995" cy="1554995"/>
      </dsp:txXfrm>
    </dsp:sp>
    <dsp:sp modelId="{436C042A-B698-4B93-A746-465BB0EDEE1A}">
      <dsp:nvSpPr>
        <dsp:cNvPr id="0" name=""/>
        <dsp:cNvSpPr/>
      </dsp:nvSpPr>
      <dsp:spPr>
        <a:xfrm>
          <a:off x="2510183" y="2304832"/>
          <a:ext cx="1723239" cy="1723239"/>
        </a:xfrm>
        <a:prstGeom prst="roundRect">
          <a:avLst/>
        </a:prstGeom>
        <a:solidFill>
          <a:schemeClr val="accent3">
            <a:hueOff val="11250264"/>
            <a:satOff val="-16880"/>
            <a:lumOff val="-27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ts val="2400"/>
            </a:spcAft>
            <a:buNone/>
          </a:pPr>
          <a:r>
            <a:rPr lang="zh-CN" altLang="en-US" sz="1600" b="0" kern="1200">
              <a:solidFill>
                <a:schemeClr val="tx1"/>
              </a:solidFill>
              <a:latin typeface="仿宋" panose="02010609060101010101" pitchFamily="49" charset="-122"/>
              <a:ea typeface="仿宋" panose="02010609060101010101" pitchFamily="49" charset="-122"/>
            </a:rPr>
            <a:t>完全</a:t>
          </a:r>
          <a:r>
            <a:rPr lang="zh-CN" altLang="en-US" sz="1600" b="1" kern="1200">
              <a:solidFill>
                <a:schemeClr val="tx1"/>
              </a:solidFill>
              <a:latin typeface="仿宋" panose="02010609060101010101" pitchFamily="49" charset="-122"/>
              <a:ea typeface="仿宋" panose="02010609060101010101" pitchFamily="49" charset="-122"/>
            </a:rPr>
            <a:t>自主开发</a:t>
          </a:r>
          <a:r>
            <a:rPr lang="zh-CN" altLang="en-US" sz="1600" b="0" kern="1200">
              <a:solidFill>
                <a:schemeClr val="tx1"/>
              </a:solidFill>
              <a:latin typeface="仿宋" panose="02010609060101010101" pitchFamily="49" charset="-122"/>
              <a:ea typeface="仿宋" panose="02010609060101010101" pitchFamily="49" charset="-122"/>
            </a:rPr>
            <a:t>，优于</a:t>
          </a:r>
          <a:r>
            <a:rPr lang="en-US" altLang="zh-CN" sz="1600" b="0" kern="1200">
              <a:solidFill>
                <a:schemeClr val="tx1"/>
              </a:solidFill>
              <a:latin typeface="仿宋" panose="02010609060101010101" pitchFamily="49" charset="-122"/>
              <a:ea typeface="仿宋" panose="02010609060101010101" pitchFamily="49" charset="-122"/>
            </a:rPr>
            <a:t>JS</a:t>
          </a:r>
          <a:r>
            <a:rPr lang="zh-CN" altLang="en-US" sz="1600" b="0" kern="1200">
              <a:solidFill>
                <a:schemeClr val="tx1"/>
              </a:solidFill>
              <a:latin typeface="仿宋" panose="02010609060101010101" pitchFamily="49" charset="-122"/>
              <a:ea typeface="仿宋" panose="02010609060101010101" pitchFamily="49" charset="-122"/>
            </a:rPr>
            <a:t>、</a:t>
          </a:r>
          <a:r>
            <a:rPr lang="en-US" altLang="zh-CN" sz="1600" b="0" kern="1200">
              <a:solidFill>
                <a:schemeClr val="tx1"/>
              </a:solidFill>
              <a:latin typeface="仿宋" panose="02010609060101010101" pitchFamily="49" charset="-122"/>
              <a:ea typeface="仿宋" panose="02010609060101010101" pitchFamily="49" charset="-122"/>
            </a:rPr>
            <a:t>Lua</a:t>
          </a:r>
          <a:r>
            <a:rPr lang="zh-CN" altLang="en-US" sz="1600" b="0" kern="1200">
              <a:solidFill>
                <a:schemeClr val="tx1"/>
              </a:solidFill>
              <a:latin typeface="仿宋" panose="02010609060101010101" pitchFamily="49" charset="-122"/>
              <a:ea typeface="仿宋" panose="02010609060101010101" pitchFamily="49" charset="-122"/>
            </a:rPr>
            <a:t>、</a:t>
          </a:r>
          <a:r>
            <a:rPr lang="en-US" altLang="zh-CN" sz="1600" b="0" kern="1200">
              <a:solidFill>
                <a:schemeClr val="tx1"/>
              </a:solidFill>
              <a:latin typeface="仿宋" panose="02010609060101010101" pitchFamily="49" charset="-122"/>
              <a:ea typeface="仿宋" panose="02010609060101010101" pitchFamily="49" charset="-122"/>
            </a:rPr>
            <a:t>MircoPY</a:t>
          </a:r>
          <a:r>
            <a:rPr lang="zh-CN" altLang="en-US" sz="1600" b="0" kern="1200">
              <a:solidFill>
                <a:schemeClr val="tx1"/>
              </a:solidFill>
              <a:latin typeface="仿宋" panose="02010609060101010101" pitchFamily="49" charset="-122"/>
              <a:ea typeface="仿宋" panose="02010609060101010101" pitchFamily="49" charset="-122"/>
            </a:rPr>
            <a:t>的开源引擎</a:t>
          </a:r>
        </a:p>
      </dsp:txBody>
      <dsp:txXfrm>
        <a:off x="2594305" y="2388954"/>
        <a:ext cx="1554995" cy="155499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E649BF-3534-4DB4-8501-7B6E0B598B4C}" type="datetimeFigureOut">
              <a:rPr lang="zh-CN" altLang="en-US" smtClean="0"/>
              <a:t>2018/8/31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Tree>
    <p:extLst>
      <p:ext uri="{BB962C8B-B14F-4D97-AF65-F5344CB8AC3E}">
        <p14:creationId xmlns:p14="http://schemas.microsoft.com/office/powerpoint/2010/main" val="4642228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0DC90F-1029-412C-9BBE-ED4EED03C104}" type="datetimeFigureOut">
              <a:rPr lang="zh-CN" altLang="en-US" smtClean="0"/>
              <a:t>2018/8/31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0F4A4-2CD9-41C9-9534-8EF1F9DE5265}" type="slidenum">
              <a:rPr lang="zh-CN" altLang="en-US" smtClean="0"/>
              <a:t>‹#›</a:t>
            </a:fld>
            <a:endParaRPr lang="zh-CN" altLang="en-US"/>
          </a:p>
        </p:txBody>
      </p:sp>
    </p:spTree>
    <p:extLst>
      <p:ext uri="{BB962C8B-B14F-4D97-AF65-F5344CB8AC3E}">
        <p14:creationId xmlns:p14="http://schemas.microsoft.com/office/powerpoint/2010/main" val="30481632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2.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3521349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11348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4178068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2620652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1733014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5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12311CA-92EC-4876-B8C4-46C7E587F23D}" type="datetimeFigureOut">
              <a:rPr lang="zh-CN" altLang="en-US" smtClean="0"/>
              <a:t>2018/8/31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1400333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2311CA-92EC-4876-B8C4-46C7E587F23D}" type="datetimeFigureOut">
              <a:rPr lang="zh-CN" altLang="en-US" smtClean="0"/>
              <a:t>2018/8/31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1930396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12311CA-92EC-4876-B8C4-46C7E587F23D}" type="datetimeFigureOut">
              <a:rPr lang="zh-CN" altLang="en-US" smtClean="0"/>
              <a:t>2018/8/31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37854718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12311CA-92EC-4876-B8C4-46C7E587F23D}" type="datetimeFigureOut">
              <a:rPr lang="zh-CN" altLang="en-US" smtClean="0"/>
              <a:t>2018/8/31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684511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12311CA-92EC-4876-B8C4-46C7E587F23D}" type="datetimeFigureOut">
              <a:rPr lang="zh-CN" altLang="en-US" smtClean="0"/>
              <a:t>2018/8/31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3643729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4191722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12311CA-92EC-4876-B8C4-46C7E587F23D}" type="datetimeFigureOut">
              <a:rPr lang="zh-CN" altLang="en-US" smtClean="0"/>
              <a:t>2018/8/31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3648284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2311CA-92EC-4876-B8C4-46C7E587F23D}" type="datetimeFigureOut">
              <a:rPr lang="zh-CN" altLang="en-US" smtClean="0"/>
              <a:t>2018/8/31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26721759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2311CA-92EC-4876-B8C4-46C7E587F23D}" type="datetimeFigureOut">
              <a:rPr lang="zh-CN" altLang="en-US" smtClean="0"/>
              <a:t>2018/8/31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6693400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2311CA-92EC-4876-B8C4-46C7E587F23D}" type="datetimeFigureOut">
              <a:rPr lang="zh-CN" altLang="en-US" smtClean="0"/>
              <a:t>2018/8/31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1810051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2311CA-92EC-4876-B8C4-46C7E587F23D}" type="datetimeFigureOut">
              <a:rPr lang="zh-CN" altLang="en-US" smtClean="0"/>
              <a:t>2018/8/31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2812448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2311CA-92EC-4876-B8C4-46C7E587F23D}" type="datetimeFigureOut">
              <a:rPr lang="zh-CN" altLang="en-US" smtClean="0"/>
              <a:t>2018/8/31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2783447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22272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3833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7516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2281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976756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158908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984993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钛云物联BP">
    <p:spTree>
      <p:nvGrpSpPr>
        <p:cNvPr id="1" name=""/>
        <p:cNvGrpSpPr/>
        <p:nvPr/>
      </p:nvGrpSpPr>
      <p:grpSpPr>
        <a:xfrm>
          <a:off x="0" y="0"/>
          <a:ext cx="0" cy="0"/>
          <a:chOff x="0" y="0"/>
          <a:chExt cx="0" cy="0"/>
        </a:xfrm>
      </p:grpSpPr>
      <p:pic>
        <p:nvPicPr>
          <p:cNvPr id="9" name="Picture 5"/>
          <p:cNvPicPr>
            <a:picLocks noChangeAspect="1"/>
          </p:cNvPicPr>
          <p:nvPr userDrawn="1"/>
        </p:nvPicPr>
        <p:blipFill>
          <a:blip r:embed="rId2"/>
          <a:stretch>
            <a:fillRect/>
          </a:stretch>
        </p:blipFill>
        <p:spPr>
          <a:xfrm>
            <a:off x="9901854" y="5787054"/>
            <a:ext cx="2295525" cy="1076325"/>
          </a:xfrm>
          <a:prstGeom prst="rect">
            <a:avLst/>
          </a:prstGeom>
        </p:spPr>
      </p:pic>
      <p:pic>
        <p:nvPicPr>
          <p:cNvPr id="5" name="Picture 19"/>
          <p:cNvPicPr>
            <a:picLocks noChangeAspect="1"/>
          </p:cNvPicPr>
          <p:nvPr userDrawn="1"/>
        </p:nvPicPr>
        <p:blipFill>
          <a:blip r:embed="rId3"/>
          <a:stretch>
            <a:fillRect/>
          </a:stretch>
        </p:blipFill>
        <p:spPr>
          <a:xfrm>
            <a:off x="10591800" y="304800"/>
            <a:ext cx="1352550" cy="381000"/>
          </a:xfrm>
          <a:prstGeom prst="rect">
            <a:avLst/>
          </a:prstGeom>
        </p:spPr>
      </p:pic>
      <p:sp>
        <p:nvSpPr>
          <p:cNvPr id="6" name="TextBox 5"/>
          <p:cNvSpPr txBox="1"/>
          <p:nvPr userDrawn="1"/>
        </p:nvSpPr>
        <p:spPr>
          <a:xfrm>
            <a:off x="5381625" y="409575"/>
            <a:ext cx="1476375" cy="266700"/>
          </a:xfrm>
          <a:prstGeom prst="rect">
            <a:avLst/>
          </a:prstGeom>
        </p:spPr>
        <p:txBody>
          <a:bodyPr lIns="68580" tIns="34290" rIns="68580" bIns="34290" rtlCol="0" anchor="t"/>
          <a:lstStyle/>
          <a:p>
            <a:pPr algn="ctr"/>
            <a:r>
              <a:rPr lang="en-US" sz="1400">
                <a:solidFill>
                  <a:srgbClr val="000000"/>
                </a:solidFill>
                <a:latin typeface="黑体"/>
              </a:rPr>
              <a:t>BUSINESS PLAN</a:t>
            </a:r>
          </a:p>
        </p:txBody>
      </p:sp>
      <p:pic>
        <p:nvPicPr>
          <p:cNvPr id="7" name="Picture 3"/>
          <p:cNvPicPr>
            <a:picLocks noChangeAspect="1"/>
          </p:cNvPicPr>
          <p:nvPr userDrawn="1"/>
        </p:nvPicPr>
        <p:blipFill>
          <a:blip r:embed="rId4"/>
          <a:stretch>
            <a:fillRect/>
          </a:stretch>
        </p:blipFill>
        <p:spPr>
          <a:xfrm>
            <a:off x="5876925" y="0"/>
            <a:ext cx="485775" cy="485775"/>
          </a:xfrm>
          <a:prstGeom prst="rect">
            <a:avLst/>
          </a:prstGeom>
        </p:spPr>
      </p:pic>
      <p:pic>
        <p:nvPicPr>
          <p:cNvPr id="8" name="Picture 4"/>
          <p:cNvPicPr>
            <a:picLocks noChangeAspect="1"/>
          </p:cNvPicPr>
          <p:nvPr userDrawn="1"/>
        </p:nvPicPr>
        <p:blipFill>
          <a:blip r:embed="rId5"/>
          <a:stretch>
            <a:fillRect/>
          </a:stretch>
        </p:blipFill>
        <p:spPr>
          <a:xfrm>
            <a:off x="-2445" y="-2445"/>
            <a:ext cx="2971800" cy="2228850"/>
          </a:xfrm>
          <a:prstGeom prst="rect">
            <a:avLst/>
          </a:prstGeom>
        </p:spPr>
      </p:pic>
      <p:sp>
        <p:nvSpPr>
          <p:cNvPr id="12" name="内容占位符 11"/>
          <p:cNvSpPr>
            <a:spLocks noGrp="1"/>
          </p:cNvSpPr>
          <p:nvPr>
            <p:ph sz="quarter" idx="12"/>
          </p:nvPr>
        </p:nvSpPr>
        <p:spPr>
          <a:xfrm>
            <a:off x="1688117" y="2160992"/>
            <a:ext cx="5477453" cy="2502448"/>
          </a:xfrm>
        </p:spPr>
        <p:txBody>
          <a:bodyPr/>
          <a:lstStyle>
            <a:lvl1pPr marL="0" indent="0">
              <a:spcBef>
                <a:spcPts val="200"/>
              </a:spcBef>
              <a:spcAft>
                <a:spcPts val="400"/>
              </a:spcAft>
              <a:buNone/>
              <a:defRPr sz="1800">
                <a:latin typeface="仿宋" panose="02010609060101010101" pitchFamily="49" charset="-122"/>
                <a:ea typeface="仿宋" panose="02010609060101010101" pitchFamily="49" charset="-122"/>
              </a:defRPr>
            </a:lvl1pPr>
            <a:lvl2pPr marL="0" indent="-285750">
              <a:spcBef>
                <a:spcPts val="200"/>
              </a:spcBef>
              <a:spcAft>
                <a:spcPts val="400"/>
              </a:spcAft>
              <a:buFont typeface="Wingdings" panose="05000000000000000000" pitchFamily="2" charset="2"/>
              <a:buChar char="Ø"/>
              <a:defRPr sz="1400"/>
            </a:lvl2pPr>
          </a:lstStyle>
          <a:p>
            <a:pPr lvl="0"/>
            <a:r>
              <a:rPr lang="zh-CN" altLang="en-US" dirty="0"/>
              <a:t>单击此处编辑母版文本样式</a:t>
            </a:r>
          </a:p>
          <a:p>
            <a:pPr lvl="1"/>
            <a:r>
              <a:rPr lang="zh-CN" altLang="en-US" dirty="0"/>
              <a:t>第二级</a:t>
            </a:r>
          </a:p>
        </p:txBody>
      </p:sp>
      <p:sp>
        <p:nvSpPr>
          <p:cNvPr id="4" name="内容占位符 3"/>
          <p:cNvSpPr>
            <a:spLocks noGrp="1"/>
          </p:cNvSpPr>
          <p:nvPr>
            <p:ph sz="quarter" idx="13"/>
          </p:nvPr>
        </p:nvSpPr>
        <p:spPr>
          <a:xfrm>
            <a:off x="5057774" y="676275"/>
            <a:ext cx="2124075" cy="560854"/>
          </a:xfrm>
        </p:spPr>
        <p:txBody>
          <a:bodyPr/>
          <a:lstStyle>
            <a:lvl1pPr marL="0" indent="0" algn="ctr">
              <a:buNone/>
              <a:defRPr sz="2700">
                <a:latin typeface="黑体" panose="02010609060101010101" pitchFamily="49" charset="-122"/>
                <a:ea typeface="黑体" panose="02010609060101010101" pitchFamily="49" charset="-122"/>
              </a:defRPr>
            </a:lvl1pPr>
          </a:lstStyle>
          <a:p>
            <a:pPr lvl="0"/>
            <a:r>
              <a:rPr lang="zh-CN" altLang="en-US" dirty="0"/>
              <a:t>单击此处</a:t>
            </a:r>
          </a:p>
        </p:txBody>
      </p:sp>
    </p:spTree>
    <p:extLst>
      <p:ext uri="{BB962C8B-B14F-4D97-AF65-F5344CB8AC3E}">
        <p14:creationId xmlns:p14="http://schemas.microsoft.com/office/powerpoint/2010/main" val="4219100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钛云物联BP-蓝色">
    <p:spTree>
      <p:nvGrpSpPr>
        <p:cNvPr id="1" name=""/>
        <p:cNvGrpSpPr/>
        <p:nvPr/>
      </p:nvGrpSpPr>
      <p:grpSpPr>
        <a:xfrm>
          <a:off x="0" y="0"/>
          <a:ext cx="0" cy="0"/>
          <a:chOff x="0" y="0"/>
          <a:chExt cx="0" cy="0"/>
        </a:xfrm>
      </p:grpSpPr>
      <p:pic>
        <p:nvPicPr>
          <p:cNvPr id="5" name="Picture 19"/>
          <p:cNvPicPr>
            <a:picLocks noChangeAspect="1"/>
          </p:cNvPicPr>
          <p:nvPr userDrawn="1"/>
        </p:nvPicPr>
        <p:blipFill>
          <a:blip r:embed="rId2"/>
          <a:stretch>
            <a:fillRect/>
          </a:stretch>
        </p:blipFill>
        <p:spPr>
          <a:xfrm>
            <a:off x="10822786" y="188656"/>
            <a:ext cx="1200649" cy="338211"/>
          </a:xfrm>
          <a:prstGeom prst="rect">
            <a:avLst/>
          </a:prstGeom>
        </p:spPr>
      </p:pic>
      <p:sp>
        <p:nvSpPr>
          <p:cNvPr id="2" name="矩形 1"/>
          <p:cNvSpPr/>
          <p:nvPr userDrawn="1"/>
        </p:nvSpPr>
        <p:spPr>
          <a:xfrm>
            <a:off x="0" y="6578301"/>
            <a:ext cx="12192000" cy="344340"/>
          </a:xfrm>
          <a:prstGeom prst="rect">
            <a:avLst/>
          </a:prstGeom>
          <a:gradFill>
            <a:gsLst>
              <a:gs pos="0">
                <a:srgbClr val="172887"/>
              </a:gs>
              <a:gs pos="100000">
                <a:srgbClr val="2DA7E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TextBox 9"/>
          <p:cNvSpPr txBox="1"/>
          <p:nvPr userDrawn="1"/>
        </p:nvSpPr>
        <p:spPr>
          <a:xfrm>
            <a:off x="5381625" y="162202"/>
            <a:ext cx="1476375" cy="266700"/>
          </a:xfrm>
          <a:prstGeom prst="rect">
            <a:avLst/>
          </a:prstGeom>
        </p:spPr>
        <p:txBody>
          <a:bodyPr lIns="68580" tIns="34290" rIns="68580" bIns="34290" rtlCol="0" anchor="t"/>
          <a:lstStyle/>
          <a:p>
            <a:pPr algn="ctr"/>
            <a:r>
              <a:rPr lang="en-US" sz="1400" dirty="0">
                <a:solidFill>
                  <a:srgbClr val="000000"/>
                </a:solidFill>
                <a:latin typeface="黑体"/>
              </a:rPr>
              <a:t>BUSINESS PLAN</a:t>
            </a:r>
          </a:p>
        </p:txBody>
      </p:sp>
      <p:pic>
        <p:nvPicPr>
          <p:cNvPr id="11" name="Picture 3"/>
          <p:cNvPicPr>
            <a:picLocks noChangeAspect="1"/>
          </p:cNvPicPr>
          <p:nvPr userDrawn="1"/>
        </p:nvPicPr>
        <p:blipFill>
          <a:blip r:embed="rId3"/>
          <a:stretch>
            <a:fillRect/>
          </a:stretch>
        </p:blipFill>
        <p:spPr>
          <a:xfrm>
            <a:off x="5876925" y="-69927"/>
            <a:ext cx="485775" cy="485775"/>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79" y="0"/>
            <a:ext cx="4657964" cy="301214"/>
          </a:xfrm>
          <a:prstGeom prst="rect">
            <a:avLst/>
          </a:prstGeom>
        </p:spPr>
      </p:pic>
      <p:sp>
        <p:nvSpPr>
          <p:cNvPr id="15" name="TextBox 14"/>
          <p:cNvSpPr txBox="1"/>
          <p:nvPr userDrawn="1"/>
        </p:nvSpPr>
        <p:spPr>
          <a:xfrm>
            <a:off x="8616533" y="6588269"/>
            <a:ext cx="3575467" cy="307777"/>
          </a:xfrm>
          <a:prstGeom prst="rect">
            <a:avLst/>
          </a:prstGeom>
          <a:noFill/>
        </p:spPr>
        <p:txBody>
          <a:bodyPr wrap="square" rtlCol="0">
            <a:spAutoFit/>
          </a:bodyPr>
          <a:lstStyle/>
          <a:p>
            <a:pPr algn="r"/>
            <a:r>
              <a:rPr lang="zh-CN" altLang="en-US" sz="1400" dirty="0">
                <a:solidFill>
                  <a:prstClr val="white">
                    <a:lumMod val="85000"/>
                  </a:prstClr>
                </a:solidFill>
                <a:latin typeface="黑体" panose="02010609060101010101" pitchFamily="49" charset="-122"/>
                <a:ea typeface="黑体" panose="02010609060101010101" pitchFamily="49" charset="-122"/>
              </a:rPr>
              <a:t>是时候用</a:t>
            </a:r>
            <a:r>
              <a:rPr lang="en-US" altLang="zh-CN" sz="1400" dirty="0">
                <a:solidFill>
                  <a:prstClr val="white">
                    <a:lumMod val="85000"/>
                  </a:prstClr>
                </a:solidFill>
                <a:latin typeface="黑体" panose="02010609060101010101" pitchFamily="49" charset="-122"/>
                <a:ea typeface="黑体" panose="02010609060101010101" pitchFamily="49" charset="-122"/>
              </a:rPr>
              <a:t>Java</a:t>
            </a:r>
            <a:r>
              <a:rPr lang="zh-CN" altLang="en-US" sz="1400" dirty="0">
                <a:solidFill>
                  <a:prstClr val="white">
                    <a:lumMod val="85000"/>
                  </a:prstClr>
                </a:solidFill>
                <a:latin typeface="黑体" panose="02010609060101010101" pitchFamily="49" charset="-122"/>
                <a:ea typeface="黑体" panose="02010609060101010101" pitchFamily="49" charset="-122"/>
              </a:rPr>
              <a:t>开发智能硬件了！</a:t>
            </a:r>
          </a:p>
        </p:txBody>
      </p:sp>
    </p:spTree>
    <p:extLst>
      <p:ext uri="{BB962C8B-B14F-4D97-AF65-F5344CB8AC3E}">
        <p14:creationId xmlns:p14="http://schemas.microsoft.com/office/powerpoint/2010/main" val="3852999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828992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558387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55705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798065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603937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491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2677701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3987C-4881-4C6D-AE90-566511A92C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548F435-731C-4599-8E15-ED8F114B1B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7381F16C-6599-4B1B-8FA3-8FC42266748C}"/>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11F76EFF-B67D-4E35-821E-60410E4186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40F81E-089F-48CC-94AA-A5C529DE6F01}"/>
              </a:ext>
            </a:extLst>
          </p:cNvPr>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3768075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B5CA6-EDB9-48B4-BAFC-EA2C21ABCB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46B997-0918-4178-9A90-177557ECCF8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F8994B-8993-4E53-819D-259D687149E8}"/>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8C2FD3A-ABB2-449B-BA4C-ADC43038D5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4A72D8-FFBE-49B9-B7B8-70067B074A61}"/>
              </a:ext>
            </a:extLst>
          </p:cNvPr>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996421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8102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9628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63D4D-0D18-4E9B-961D-25D0EFD6FB3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E3D0B6-A7D7-4454-9A70-B760D7436F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C5BF290-965B-42AC-B519-C7F62E2D8DD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05E55F7-024E-4C97-BFC2-3D17AD8637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7085216-49EB-43AB-8C14-CD445D54B45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442E806-9604-4B62-98A8-01CEE93E2BF9}"/>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B2F60FE4-4D57-4AC9-A5C2-15C8CDD8BAA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2B742BE-24C2-4549-B0A0-B9ECCB028A48}"/>
              </a:ext>
            </a:extLst>
          </p:cNvPr>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3403323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9166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FB46B997-0918-4178-9A90-177557ECCF85}"/>
              </a:ext>
            </a:extLst>
          </p:cNvPr>
          <p:cNvSpPr>
            <a:spLocks noGrp="1"/>
          </p:cNvSpPr>
          <p:nvPr>
            <p:ph idx="1"/>
          </p:nvPr>
        </p:nvSpPr>
        <p:spPr>
          <a:xfrm>
            <a:off x="3077936" y="1804306"/>
            <a:ext cx="8275864" cy="4372657"/>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标题 1">
            <a:extLst>
              <a:ext uri="{FF2B5EF4-FFF2-40B4-BE49-F238E27FC236}">
                <a16:creationId xmlns:a16="http://schemas.microsoft.com/office/drawing/2014/main" id="{D8CB5CA6-EDB9-48B4-BAFC-EA2C21ABCB94}"/>
              </a:ext>
            </a:extLst>
          </p:cNvPr>
          <p:cNvSpPr>
            <a:spLocks noGrp="1"/>
          </p:cNvSpPr>
          <p:nvPr>
            <p:ph type="title"/>
          </p:nvPr>
        </p:nvSpPr>
        <p:spPr>
          <a:xfrm>
            <a:off x="3077936" y="365125"/>
            <a:ext cx="8275864" cy="1325563"/>
          </a:xfrm>
        </p:spPr>
        <p:txBody>
          <a:bodyPr/>
          <a:lstStyle>
            <a:lvl1pPr>
              <a:defRPr>
                <a:latin typeface="+mj-lt"/>
              </a:defRPr>
            </a:lvl1pPr>
          </a:lstStyle>
          <a:p>
            <a:r>
              <a:rPr lang="zh-CN" altLang="en-US" dirty="0"/>
              <a:t>单击此处编辑母版标题样式</a:t>
            </a:r>
          </a:p>
        </p:txBody>
      </p:sp>
      <p:sp>
        <p:nvSpPr>
          <p:cNvPr id="6" name="页脚占位符 5"/>
          <p:cNvSpPr>
            <a:spLocks noGrp="1"/>
          </p:cNvSpPr>
          <p:nvPr>
            <p:ph type="ftr" sz="quarter" idx="11"/>
          </p:nvPr>
        </p:nvSpPr>
        <p:spPr>
          <a:xfrm>
            <a:off x="8392886" y="6360886"/>
            <a:ext cx="3018064" cy="365125"/>
          </a:xfrm>
        </p:spPr>
        <p:txBody>
          <a:bodyPr/>
          <a:lstStyle/>
          <a:p>
            <a:endParaRPr lang="zh-CN" altLang="en-US" dirty="0"/>
          </a:p>
        </p:txBody>
      </p:sp>
      <p:sp>
        <p:nvSpPr>
          <p:cNvPr id="7" name="灯片编号占位符 6"/>
          <p:cNvSpPr>
            <a:spLocks noGrp="1"/>
          </p:cNvSpPr>
          <p:nvPr>
            <p:ph type="sldNum" sz="quarter" idx="12"/>
          </p:nvPr>
        </p:nvSpPr>
        <p:spPr>
          <a:xfrm>
            <a:off x="4959390" y="6371998"/>
            <a:ext cx="2743200" cy="365125"/>
          </a:xfrm>
        </p:spPr>
        <p:txBody>
          <a:bodyPr/>
          <a:lstStyle>
            <a:lvl1pPr algn="ctr">
              <a:defRPr/>
            </a:lvl1pPr>
          </a:lstStyle>
          <a:p>
            <a:fld id="{70B644D8-DCAA-4C26-86D5-6687AB6BC99D}" type="slidenum">
              <a:rPr lang="zh-CN" altLang="en-US" smtClean="0"/>
              <a:pPr/>
              <a:t>‹#›</a:t>
            </a:fld>
            <a:endParaRPr lang="zh-CN" altLang="en-US" dirty="0"/>
          </a:p>
        </p:txBody>
      </p:sp>
      <p:pic>
        <p:nvPicPr>
          <p:cNvPr id="8" name="图片 7">
            <a:extLst>
              <a:ext uri="{FF2B5EF4-FFF2-40B4-BE49-F238E27FC236}">
                <a16:creationId xmlns:a16="http://schemas.microsoft.com/office/drawing/2014/main" id="{B1998B2F-23D6-432E-BE1D-EAA271ED6840}"/>
              </a:ext>
            </a:extLst>
          </p:cNvPr>
          <p:cNvPicPr>
            <a:picLocks noChangeAspect="1"/>
          </p:cNvPicPr>
          <p:nvPr userDrawn="1"/>
        </p:nvPicPr>
        <p:blipFill>
          <a:blip r:embed="rId3"/>
          <a:stretch>
            <a:fillRect/>
          </a:stretch>
        </p:blipFill>
        <p:spPr>
          <a:xfrm>
            <a:off x="9757151" y="6221069"/>
            <a:ext cx="1580321" cy="507890"/>
          </a:xfrm>
          <a:prstGeom prst="rect">
            <a:avLst/>
          </a:prstGeom>
        </p:spPr>
      </p:pic>
    </p:spTree>
    <p:extLst>
      <p:ext uri="{BB962C8B-B14F-4D97-AF65-F5344CB8AC3E}">
        <p14:creationId xmlns:p14="http://schemas.microsoft.com/office/powerpoint/2010/main" val="79177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extLst>
              <a:ext uri="{BEBA8EAE-BF5A-486C-A8C5-ECC9F3942E4B}">
                <a14:imgProps xmlns:a14="http://schemas.microsoft.com/office/drawing/2010/main">
                  <a14:imgLayer r:embed="rId3">
                    <a14:imgEffect>
                      <a14:saturation sat="225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888381" y="259249"/>
            <a:ext cx="5960344" cy="540851"/>
          </a:xfrm>
        </p:spPr>
        <p:style>
          <a:lnRef idx="2">
            <a:schemeClr val="accent1">
              <a:shade val="50000"/>
            </a:schemeClr>
          </a:lnRef>
          <a:fillRef idx="1">
            <a:schemeClr val="accent1"/>
          </a:fillRef>
          <a:effectRef idx="0">
            <a:schemeClr val="accent1"/>
          </a:effectRef>
          <a:fontRef idx="none"/>
        </p:style>
        <p:txBody>
          <a:bodyPr>
            <a:normAutofit/>
          </a:bodyPr>
          <a:lstStyle>
            <a:lvl1pPr>
              <a:defRPr sz="36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10" name="图片占位符 2">
            <a:extLst>
              <a:ext uri="{FF2B5EF4-FFF2-40B4-BE49-F238E27FC236}">
                <a16:creationId xmlns:a16="http://schemas.microsoft.com/office/drawing/2014/main" id="{6227EDE7-0D0E-42B9-84E2-B9102699AF3B}"/>
              </a:ext>
            </a:extLst>
          </p:cNvPr>
          <p:cNvSpPr>
            <a:spLocks noGrp="1"/>
          </p:cNvSpPr>
          <p:nvPr>
            <p:ph type="pic" idx="1"/>
          </p:nvPr>
        </p:nvSpPr>
        <p:spPr>
          <a:xfrm>
            <a:off x="9192125" y="1434164"/>
            <a:ext cx="2471271" cy="4273617"/>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1" name="文本占位符 3">
            <a:extLst>
              <a:ext uri="{FF2B5EF4-FFF2-40B4-BE49-F238E27FC236}">
                <a16:creationId xmlns:a16="http://schemas.microsoft.com/office/drawing/2014/main" id="{B4B72488-2119-4BC6-A887-5FCA27012026}"/>
              </a:ext>
            </a:extLst>
          </p:cNvPr>
          <p:cNvSpPr>
            <a:spLocks noGrp="1"/>
          </p:cNvSpPr>
          <p:nvPr>
            <p:ph type="body" sz="half" idx="2"/>
          </p:nvPr>
        </p:nvSpPr>
        <p:spPr>
          <a:xfrm>
            <a:off x="558265" y="1482291"/>
            <a:ext cx="8229600" cy="4235116"/>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pic>
        <p:nvPicPr>
          <p:cNvPr id="3" name="图片 2"/>
          <p:cNvPicPr>
            <a:picLocks noChangeAspect="1"/>
          </p:cNvPicPr>
          <p:nvPr userDrawn="1"/>
        </p:nvPicPr>
        <p:blipFill>
          <a:blip r:embed="rId4" cstate="print">
            <a:lum bright="100000"/>
            <a:extLst>
              <a:ext uri="{28A0092B-C50C-407E-A947-70E740481C1C}">
                <a14:useLocalDpi xmlns:a14="http://schemas.microsoft.com/office/drawing/2010/main" val="0"/>
              </a:ext>
            </a:extLst>
          </a:blip>
          <a:stretch>
            <a:fillRect/>
          </a:stretch>
        </p:blipFill>
        <p:spPr>
          <a:xfrm>
            <a:off x="10139930" y="6155672"/>
            <a:ext cx="1642495" cy="526042"/>
          </a:xfrm>
          <a:prstGeom prst="rect">
            <a:avLst/>
          </a:prstGeom>
        </p:spPr>
      </p:pic>
    </p:spTree>
    <p:extLst>
      <p:ext uri="{BB962C8B-B14F-4D97-AF65-F5344CB8AC3E}">
        <p14:creationId xmlns:p14="http://schemas.microsoft.com/office/powerpoint/2010/main" val="1978855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D3C524-A42F-40FF-B1B6-B9931AB23C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B4BAA66-05D9-4CCC-BAC2-C453EE026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BF3A489-7C7A-4424-BC0D-F7D0FAD38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98233B0-9200-4813-9861-4485A0176DCF}"/>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E1D2520-61B7-4D85-9452-E82BF406A7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03683B-6414-4E76-8AD8-EB3BEBD48F86}"/>
              </a:ext>
            </a:extLst>
          </p:cNvPr>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26724569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49295-E559-4B7B-85C6-C712BB740E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227EDE7-0D0E-42B9-84E2-B9102699AF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4B72488-2119-4BC6-A887-5FCA270120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6" name="页脚占位符 5">
            <a:extLst>
              <a:ext uri="{FF2B5EF4-FFF2-40B4-BE49-F238E27FC236}">
                <a16:creationId xmlns:a16="http://schemas.microsoft.com/office/drawing/2014/main" id="{74F9420D-2A48-4E51-98D4-AC937CAB9189}"/>
              </a:ext>
            </a:extLst>
          </p:cNvPr>
          <p:cNvSpPr>
            <a:spLocks noGrp="1"/>
          </p:cNvSpPr>
          <p:nvPr>
            <p:ph type="ftr" sz="quarter" idx="11"/>
          </p:nvPr>
        </p:nvSpPr>
        <p:spPr>
          <a:xfrm>
            <a:off x="3019425" y="6423025"/>
            <a:ext cx="4114800" cy="365125"/>
          </a:xfrm>
        </p:spPr>
        <p:txBody>
          <a:bodyPr/>
          <a:lstStyle/>
          <a:p>
            <a:endParaRPr lang="zh-CN" altLang="en-US" dirty="0"/>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2937" y="201188"/>
            <a:ext cx="1041413" cy="287554"/>
          </a:xfrm>
          <a:prstGeom prst="rect">
            <a:avLst/>
          </a:prstGeom>
        </p:spPr>
      </p:pic>
      <p:sp>
        <p:nvSpPr>
          <p:cNvPr id="10" name="TextBox 9"/>
          <p:cNvSpPr txBox="1"/>
          <p:nvPr userDrawn="1"/>
        </p:nvSpPr>
        <p:spPr>
          <a:xfrm>
            <a:off x="10791825" y="344965"/>
            <a:ext cx="1438275"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62165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905042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3EE74-B040-4E6F-BC51-749BCE434E4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C14FDB3-E7A8-4DB3-9B19-B79574B0620F}"/>
              </a:ext>
            </a:extLst>
          </p:cNvPr>
          <p:cNvSpPr>
            <a:spLocks noGrp="1"/>
          </p:cNvSpPr>
          <p:nvPr>
            <p:ph type="body" orient="vert" idx="1"/>
          </p:nvPr>
        </p:nvSpPr>
        <p:spPr/>
        <p:txBody>
          <a:bodyPr vert="eaVert"/>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a:extLst>
              <a:ext uri="{FF2B5EF4-FFF2-40B4-BE49-F238E27FC236}">
                <a16:creationId xmlns:a16="http://schemas.microsoft.com/office/drawing/2014/main" id="{79781B8E-66ED-4075-895E-2811A3831B53}"/>
              </a:ext>
            </a:extLst>
          </p:cNvPr>
          <p:cNvSpPr>
            <a:spLocks noGrp="1"/>
          </p:cNvSpPr>
          <p:nvPr>
            <p:ph type="ftr" sz="quarter" idx="11"/>
          </p:nvPr>
        </p:nvSpPr>
        <p:spPr>
          <a:xfrm>
            <a:off x="3196771" y="6391275"/>
            <a:ext cx="4114800" cy="365125"/>
          </a:xfrm>
        </p:spPr>
        <p:txBody>
          <a:bodyPr/>
          <a:lstStyle>
            <a:lvl1pPr>
              <a:defRPr sz="1400">
                <a:latin typeface="华文琥珀" panose="02010800040101010101" pitchFamily="2" charset="-122"/>
                <a:ea typeface="华文琥珀" panose="02010800040101010101" pitchFamily="2" charset="-122"/>
              </a:defRPr>
            </a:lvl1pPr>
          </a:lstStyle>
          <a:p>
            <a:endParaRPr lang="zh-CN" altLang="en-US" dirty="0"/>
          </a:p>
        </p:txBody>
      </p:sp>
    </p:spTree>
    <p:extLst>
      <p:ext uri="{BB962C8B-B14F-4D97-AF65-F5344CB8AC3E}">
        <p14:creationId xmlns:p14="http://schemas.microsoft.com/office/powerpoint/2010/main" val="3150475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标题和竖排文字">
    <p:bg>
      <p:bgPr>
        <a:blipFill dpi="0" rotWithShape="1">
          <a:blip r:embed="rId2">
            <a:alphaModFix amt="77000"/>
            <a:lum/>
            <a:extLst>
              <a:ext uri="{BEBA8EAE-BF5A-486C-A8C5-ECC9F3942E4B}">
                <a14:imgProps xmlns:a14="http://schemas.microsoft.com/office/drawing/2010/main">
                  <a14:imgLayer r:embed="rId3">
                    <a14:imgEffect>
                      <a14:sharpenSoften amount="-3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8648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1770564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4658618-9582-4D2E-AEC6-D5BAD17BCC3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7F5C378-6AAE-49FC-A3D6-A834D45869A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3CF3CB6-3859-4BD0-BAC1-90C57D038F8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5295237-C465-4B51-82DF-5362B33789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DB7C4E-6482-4CA1-B6C0-7292CCB71B7E}"/>
              </a:ext>
            </a:extLst>
          </p:cNvPr>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2076410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202258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钛云物联BP-蓝色">
    <p:spTree>
      <p:nvGrpSpPr>
        <p:cNvPr id="1" name=""/>
        <p:cNvGrpSpPr/>
        <p:nvPr/>
      </p:nvGrpSpPr>
      <p:grpSpPr>
        <a:xfrm>
          <a:off x="0" y="0"/>
          <a:ext cx="0" cy="0"/>
          <a:chOff x="0" y="0"/>
          <a:chExt cx="0" cy="0"/>
        </a:xfrm>
      </p:grpSpPr>
      <p:pic>
        <p:nvPicPr>
          <p:cNvPr id="5" name="Picture 19"/>
          <p:cNvPicPr>
            <a:picLocks noChangeAspect="1"/>
          </p:cNvPicPr>
          <p:nvPr userDrawn="1"/>
        </p:nvPicPr>
        <p:blipFill>
          <a:blip r:embed="rId2"/>
          <a:stretch>
            <a:fillRect/>
          </a:stretch>
        </p:blipFill>
        <p:spPr>
          <a:xfrm>
            <a:off x="10822786" y="188656"/>
            <a:ext cx="1200649" cy="338211"/>
          </a:xfrm>
          <a:prstGeom prst="rect">
            <a:avLst/>
          </a:prstGeom>
        </p:spPr>
      </p:pic>
      <p:sp>
        <p:nvSpPr>
          <p:cNvPr id="2" name="矩形 1"/>
          <p:cNvSpPr/>
          <p:nvPr userDrawn="1"/>
        </p:nvSpPr>
        <p:spPr>
          <a:xfrm>
            <a:off x="0" y="6578301"/>
            <a:ext cx="12192000" cy="344340"/>
          </a:xfrm>
          <a:prstGeom prst="rect">
            <a:avLst/>
          </a:prstGeom>
          <a:gradFill>
            <a:gsLst>
              <a:gs pos="0">
                <a:srgbClr val="172887"/>
              </a:gs>
              <a:gs pos="100000">
                <a:srgbClr val="2DA7E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3"/>
          <p:cNvPicPr>
            <a:picLocks noChangeAspect="1"/>
          </p:cNvPicPr>
          <p:nvPr userDrawn="1"/>
        </p:nvPicPr>
        <p:blipFill>
          <a:blip r:embed="rId3"/>
          <a:stretch>
            <a:fillRect/>
          </a:stretch>
        </p:blipFill>
        <p:spPr>
          <a:xfrm>
            <a:off x="5876925" y="-69927"/>
            <a:ext cx="485775" cy="485775"/>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79" y="0"/>
            <a:ext cx="4657964" cy="301214"/>
          </a:xfrm>
          <a:prstGeom prst="rect">
            <a:avLst/>
          </a:prstGeom>
        </p:spPr>
      </p:pic>
      <p:sp>
        <p:nvSpPr>
          <p:cNvPr id="15" name="TextBox 14"/>
          <p:cNvSpPr txBox="1"/>
          <p:nvPr userDrawn="1"/>
        </p:nvSpPr>
        <p:spPr>
          <a:xfrm>
            <a:off x="8616533" y="6588269"/>
            <a:ext cx="3575467" cy="307777"/>
          </a:xfrm>
          <a:prstGeom prst="rect">
            <a:avLst/>
          </a:prstGeom>
          <a:noFill/>
        </p:spPr>
        <p:txBody>
          <a:bodyPr wrap="square" rtlCol="0">
            <a:spAutoFit/>
          </a:bodyPr>
          <a:lstStyle/>
          <a:p>
            <a:pPr algn="r"/>
            <a:r>
              <a:rPr lang="zh-CN" altLang="en-US" sz="1400" dirty="0">
                <a:solidFill>
                  <a:schemeClr val="bg1">
                    <a:lumMod val="85000"/>
                  </a:schemeClr>
                </a:solidFill>
                <a:latin typeface="黑体" panose="02010609060101010101" pitchFamily="49" charset="-122"/>
                <a:ea typeface="黑体" panose="02010609060101010101" pitchFamily="49" charset="-122"/>
              </a:rPr>
              <a:t>是时候用</a:t>
            </a:r>
            <a:r>
              <a:rPr lang="en-US" altLang="zh-CN" sz="1400" dirty="0">
                <a:solidFill>
                  <a:schemeClr val="bg1">
                    <a:lumMod val="85000"/>
                  </a:schemeClr>
                </a:solidFill>
                <a:latin typeface="黑体" panose="02010609060101010101" pitchFamily="49" charset="-122"/>
                <a:ea typeface="黑体" panose="02010609060101010101" pitchFamily="49" charset="-122"/>
              </a:rPr>
              <a:t>Java</a:t>
            </a:r>
            <a:r>
              <a:rPr lang="zh-CN" altLang="en-US" sz="1400" dirty="0">
                <a:solidFill>
                  <a:schemeClr val="bg1">
                    <a:lumMod val="85000"/>
                  </a:schemeClr>
                </a:solidFill>
                <a:latin typeface="黑体" panose="02010609060101010101" pitchFamily="49" charset="-122"/>
                <a:ea typeface="黑体" panose="02010609060101010101" pitchFamily="49" charset="-122"/>
              </a:rPr>
              <a:t>开发智能硬件了！</a:t>
            </a:r>
          </a:p>
        </p:txBody>
      </p:sp>
      <p:sp>
        <p:nvSpPr>
          <p:cNvPr id="8"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内容占位符 3"/>
          <p:cNvSpPr>
            <a:spLocks noGrp="1"/>
          </p:cNvSpPr>
          <p:nvPr>
            <p:ph sz="quarter" idx="13"/>
          </p:nvPr>
        </p:nvSpPr>
        <p:spPr>
          <a:xfrm>
            <a:off x="5057774" y="428902"/>
            <a:ext cx="2124075" cy="560854"/>
          </a:xfrm>
        </p:spPr>
        <p:txBody>
          <a:bodyPr/>
          <a:lstStyle>
            <a:lvl1pPr marL="0" indent="0" algn="ctr">
              <a:buNone/>
              <a:defRPr sz="2700">
                <a:latin typeface="黑体" panose="02010609060101010101" pitchFamily="49" charset="-122"/>
                <a:ea typeface="黑体" panose="02010609060101010101" pitchFamily="49" charset="-122"/>
              </a:defRPr>
            </a:lvl1pPr>
          </a:lstStyle>
          <a:p>
            <a:pPr lvl="0"/>
            <a:r>
              <a:rPr lang="zh-CN" altLang="en-US" dirty="0"/>
              <a:t>单击此处</a:t>
            </a:r>
          </a:p>
        </p:txBody>
      </p:sp>
    </p:spTree>
    <p:extLst>
      <p:ext uri="{BB962C8B-B14F-4D97-AF65-F5344CB8AC3E}">
        <p14:creationId xmlns:p14="http://schemas.microsoft.com/office/powerpoint/2010/main" val="338315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954166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钛云物联BP">
    <p:spTree>
      <p:nvGrpSpPr>
        <p:cNvPr id="1" name=""/>
        <p:cNvGrpSpPr/>
        <p:nvPr/>
      </p:nvGrpSpPr>
      <p:grpSpPr>
        <a:xfrm>
          <a:off x="0" y="0"/>
          <a:ext cx="0" cy="0"/>
          <a:chOff x="0" y="0"/>
          <a:chExt cx="0" cy="0"/>
        </a:xfrm>
      </p:grpSpPr>
      <p:pic>
        <p:nvPicPr>
          <p:cNvPr id="9" name="Picture 5"/>
          <p:cNvPicPr>
            <a:picLocks noChangeAspect="1"/>
          </p:cNvPicPr>
          <p:nvPr userDrawn="1"/>
        </p:nvPicPr>
        <p:blipFill>
          <a:blip r:embed="rId2"/>
          <a:stretch>
            <a:fillRect/>
          </a:stretch>
        </p:blipFill>
        <p:spPr>
          <a:xfrm>
            <a:off x="9901854" y="5787054"/>
            <a:ext cx="2295525" cy="1076325"/>
          </a:xfrm>
          <a:prstGeom prst="rect">
            <a:avLst/>
          </a:prstGeom>
        </p:spPr>
      </p:pic>
      <p:pic>
        <p:nvPicPr>
          <p:cNvPr id="5" name="Picture 19"/>
          <p:cNvPicPr>
            <a:picLocks noChangeAspect="1"/>
          </p:cNvPicPr>
          <p:nvPr userDrawn="1"/>
        </p:nvPicPr>
        <p:blipFill>
          <a:blip r:embed="rId3"/>
          <a:stretch>
            <a:fillRect/>
          </a:stretch>
        </p:blipFill>
        <p:spPr>
          <a:xfrm>
            <a:off x="10591800" y="304800"/>
            <a:ext cx="1352550" cy="381000"/>
          </a:xfrm>
          <a:prstGeom prst="rect">
            <a:avLst/>
          </a:prstGeom>
        </p:spPr>
      </p:pic>
      <p:sp>
        <p:nvSpPr>
          <p:cNvPr id="6" name="TextBox 5"/>
          <p:cNvSpPr txBox="1"/>
          <p:nvPr userDrawn="1"/>
        </p:nvSpPr>
        <p:spPr>
          <a:xfrm>
            <a:off x="5381625" y="409575"/>
            <a:ext cx="1476375" cy="266700"/>
          </a:xfrm>
          <a:prstGeom prst="rect">
            <a:avLst/>
          </a:prstGeom>
        </p:spPr>
        <p:txBody>
          <a:bodyPr lIns="68580" tIns="34290" rIns="68580" bIns="34290" rtlCol="0" anchor="t"/>
          <a:lstStyle/>
          <a:p>
            <a:pPr algn="ctr"/>
            <a:r>
              <a:rPr lang="en-US" sz="1400">
                <a:solidFill>
                  <a:srgbClr val="000000"/>
                </a:solidFill>
                <a:latin typeface="黑体"/>
              </a:rPr>
              <a:t>BUSINESS PLAN</a:t>
            </a:r>
          </a:p>
        </p:txBody>
      </p:sp>
      <p:pic>
        <p:nvPicPr>
          <p:cNvPr id="7" name="Picture 3"/>
          <p:cNvPicPr>
            <a:picLocks noChangeAspect="1"/>
          </p:cNvPicPr>
          <p:nvPr userDrawn="1"/>
        </p:nvPicPr>
        <p:blipFill>
          <a:blip r:embed="rId4"/>
          <a:stretch>
            <a:fillRect/>
          </a:stretch>
        </p:blipFill>
        <p:spPr>
          <a:xfrm>
            <a:off x="5876925" y="0"/>
            <a:ext cx="485775" cy="485775"/>
          </a:xfrm>
          <a:prstGeom prst="rect">
            <a:avLst/>
          </a:prstGeom>
        </p:spPr>
      </p:pic>
      <p:pic>
        <p:nvPicPr>
          <p:cNvPr id="8" name="Picture 4"/>
          <p:cNvPicPr>
            <a:picLocks noChangeAspect="1"/>
          </p:cNvPicPr>
          <p:nvPr userDrawn="1"/>
        </p:nvPicPr>
        <p:blipFill>
          <a:blip r:embed="rId5"/>
          <a:stretch>
            <a:fillRect/>
          </a:stretch>
        </p:blipFill>
        <p:spPr>
          <a:xfrm>
            <a:off x="-2445" y="-2445"/>
            <a:ext cx="2971800" cy="2228850"/>
          </a:xfrm>
          <a:prstGeom prst="rect">
            <a:avLst/>
          </a:prstGeom>
        </p:spPr>
      </p:pic>
      <p:sp>
        <p:nvSpPr>
          <p:cNvPr id="12" name="内容占位符 11"/>
          <p:cNvSpPr>
            <a:spLocks noGrp="1"/>
          </p:cNvSpPr>
          <p:nvPr>
            <p:ph sz="quarter" idx="12"/>
          </p:nvPr>
        </p:nvSpPr>
        <p:spPr>
          <a:xfrm>
            <a:off x="1688117" y="2160992"/>
            <a:ext cx="5477453" cy="2502448"/>
          </a:xfrm>
        </p:spPr>
        <p:txBody>
          <a:bodyPr/>
          <a:lstStyle>
            <a:lvl1pPr marL="0" indent="0">
              <a:spcBef>
                <a:spcPts val="200"/>
              </a:spcBef>
              <a:spcAft>
                <a:spcPts val="400"/>
              </a:spcAft>
              <a:buNone/>
              <a:defRPr sz="1800">
                <a:latin typeface="仿宋" panose="02010609060101010101" pitchFamily="49" charset="-122"/>
                <a:ea typeface="仿宋" panose="02010609060101010101" pitchFamily="49" charset="-122"/>
              </a:defRPr>
            </a:lvl1pPr>
            <a:lvl2pPr marL="0" indent="-285750">
              <a:spcBef>
                <a:spcPts val="200"/>
              </a:spcBef>
              <a:spcAft>
                <a:spcPts val="400"/>
              </a:spcAft>
              <a:buFont typeface="Wingdings" panose="05000000000000000000" pitchFamily="2" charset="2"/>
              <a:buChar char="Ø"/>
              <a:defRPr sz="1400"/>
            </a:lvl2pPr>
          </a:lstStyle>
          <a:p>
            <a:pPr lvl="0"/>
            <a:r>
              <a:rPr lang="zh-CN" altLang="en-US" dirty="0"/>
              <a:t>单击此处编辑母版文本样式</a:t>
            </a:r>
          </a:p>
          <a:p>
            <a:pPr lvl="1"/>
            <a:r>
              <a:rPr lang="zh-CN" altLang="en-US" dirty="0"/>
              <a:t>第二级</a:t>
            </a:r>
          </a:p>
        </p:txBody>
      </p:sp>
      <p:sp>
        <p:nvSpPr>
          <p:cNvPr id="4" name="内容占位符 3"/>
          <p:cNvSpPr>
            <a:spLocks noGrp="1"/>
          </p:cNvSpPr>
          <p:nvPr>
            <p:ph sz="quarter" idx="13"/>
          </p:nvPr>
        </p:nvSpPr>
        <p:spPr>
          <a:xfrm>
            <a:off x="5057774" y="676275"/>
            <a:ext cx="2124075" cy="560854"/>
          </a:xfrm>
        </p:spPr>
        <p:txBody>
          <a:bodyPr/>
          <a:lstStyle>
            <a:lvl1pPr marL="0" indent="0" algn="ctr">
              <a:buNone/>
              <a:defRPr sz="2700">
                <a:latin typeface="黑体" panose="02010609060101010101" pitchFamily="49" charset="-122"/>
                <a:ea typeface="黑体" panose="02010609060101010101" pitchFamily="49" charset="-122"/>
              </a:defRPr>
            </a:lvl1pPr>
          </a:lstStyle>
          <a:p>
            <a:pPr lvl="0"/>
            <a:r>
              <a:rPr lang="zh-CN" altLang="en-US" dirty="0"/>
              <a:t>单击此处</a:t>
            </a:r>
          </a:p>
        </p:txBody>
      </p:sp>
    </p:spTree>
    <p:extLst>
      <p:ext uri="{BB962C8B-B14F-4D97-AF65-F5344CB8AC3E}">
        <p14:creationId xmlns:p14="http://schemas.microsoft.com/office/powerpoint/2010/main" val="2902188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钛云物联BP-蓝色">
    <p:spTree>
      <p:nvGrpSpPr>
        <p:cNvPr id="1" name=""/>
        <p:cNvGrpSpPr/>
        <p:nvPr/>
      </p:nvGrpSpPr>
      <p:grpSpPr>
        <a:xfrm>
          <a:off x="0" y="0"/>
          <a:ext cx="0" cy="0"/>
          <a:chOff x="0" y="0"/>
          <a:chExt cx="0" cy="0"/>
        </a:xfrm>
      </p:grpSpPr>
      <p:pic>
        <p:nvPicPr>
          <p:cNvPr id="5" name="Picture 19"/>
          <p:cNvPicPr>
            <a:picLocks noChangeAspect="1"/>
          </p:cNvPicPr>
          <p:nvPr userDrawn="1"/>
        </p:nvPicPr>
        <p:blipFill>
          <a:blip r:embed="rId2"/>
          <a:stretch>
            <a:fillRect/>
          </a:stretch>
        </p:blipFill>
        <p:spPr>
          <a:xfrm>
            <a:off x="10822786" y="188656"/>
            <a:ext cx="1200649" cy="338211"/>
          </a:xfrm>
          <a:prstGeom prst="rect">
            <a:avLst/>
          </a:prstGeom>
        </p:spPr>
      </p:pic>
      <p:sp>
        <p:nvSpPr>
          <p:cNvPr id="2" name="矩形 1"/>
          <p:cNvSpPr/>
          <p:nvPr userDrawn="1"/>
        </p:nvSpPr>
        <p:spPr>
          <a:xfrm>
            <a:off x="0" y="6578301"/>
            <a:ext cx="12192000" cy="3443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3"/>
          <p:cNvPicPr>
            <a:picLocks noChangeAspect="1"/>
          </p:cNvPicPr>
          <p:nvPr userDrawn="1"/>
        </p:nvPicPr>
        <p:blipFill>
          <a:blip r:embed="rId3"/>
          <a:stretch>
            <a:fillRect/>
          </a:stretch>
        </p:blipFill>
        <p:spPr>
          <a:xfrm>
            <a:off x="5876925" y="-69927"/>
            <a:ext cx="485775" cy="485775"/>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79" y="0"/>
            <a:ext cx="4657964" cy="301214"/>
          </a:xfrm>
          <a:prstGeom prst="rect">
            <a:avLst/>
          </a:prstGeom>
        </p:spPr>
      </p:pic>
      <p:sp>
        <p:nvSpPr>
          <p:cNvPr id="15" name="TextBox 14"/>
          <p:cNvSpPr txBox="1"/>
          <p:nvPr userDrawn="1"/>
        </p:nvSpPr>
        <p:spPr>
          <a:xfrm>
            <a:off x="8616533" y="6596582"/>
            <a:ext cx="3575467" cy="307777"/>
          </a:xfrm>
          <a:prstGeom prst="rect">
            <a:avLst/>
          </a:prstGeom>
          <a:noFill/>
        </p:spPr>
        <p:txBody>
          <a:bodyPr wrap="square" rtlCol="0">
            <a:spAutoFit/>
          </a:bodyPr>
          <a:lstStyle/>
          <a:p>
            <a:pPr algn="r"/>
            <a:r>
              <a:rPr lang="zh-CN" altLang="en-US" sz="1400" dirty="0">
                <a:solidFill>
                  <a:schemeClr val="bg1">
                    <a:lumMod val="85000"/>
                  </a:schemeClr>
                </a:solidFill>
                <a:latin typeface="黑体" panose="02010609060101010101" pitchFamily="49" charset="-122"/>
                <a:ea typeface="黑体" panose="02010609060101010101" pitchFamily="49" charset="-122"/>
              </a:rPr>
              <a:t>是时候用</a:t>
            </a:r>
            <a:r>
              <a:rPr lang="en-US" altLang="zh-CN" sz="1400" dirty="0">
                <a:solidFill>
                  <a:schemeClr val="bg1">
                    <a:lumMod val="85000"/>
                  </a:schemeClr>
                </a:solidFill>
                <a:latin typeface="黑体" panose="02010609060101010101" pitchFamily="49" charset="-122"/>
                <a:ea typeface="黑体" panose="02010609060101010101" pitchFamily="49" charset="-122"/>
              </a:rPr>
              <a:t>Java</a:t>
            </a:r>
            <a:r>
              <a:rPr lang="zh-CN" altLang="en-US" sz="1400" dirty="0">
                <a:solidFill>
                  <a:schemeClr val="bg1">
                    <a:lumMod val="85000"/>
                  </a:schemeClr>
                </a:solidFill>
                <a:latin typeface="黑体" panose="02010609060101010101" pitchFamily="49" charset="-122"/>
                <a:ea typeface="黑体" panose="02010609060101010101" pitchFamily="49" charset="-122"/>
              </a:rPr>
              <a:t>开发智能硬件了！</a:t>
            </a:r>
          </a:p>
        </p:txBody>
      </p:sp>
    </p:spTree>
    <p:extLst>
      <p:ext uri="{BB962C8B-B14F-4D97-AF65-F5344CB8AC3E}">
        <p14:creationId xmlns:p14="http://schemas.microsoft.com/office/powerpoint/2010/main" val="1710864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237090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350681069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90" r:id="rId8"/>
    <p:sldLayoutId id="2147483669" r:id="rId9"/>
    <p:sldLayoutId id="2147483670" r:id="rId10"/>
    <p:sldLayoutId id="2147483671" r:id="rId11"/>
    <p:sldLayoutId id="2147483672" r:id="rId12"/>
    <p:sldLayoutId id="2147483673" r:id="rId13"/>
    <p:sldLayoutId id="2147483689" r:id="rId1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56705" y="1832957"/>
            <a:ext cx="4741025" cy="188283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311CA-92EC-4876-B8C4-46C7E587F23D}" type="datetimeFigureOut">
              <a:rPr lang="zh-CN" altLang="en-US" smtClean="0"/>
              <a:t>2018/8/31</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0715104" y="6356350"/>
            <a:ext cx="86729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421017605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0351E-BE39-494F-ACDA-543451B2E9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9296046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C891A7-5FE5-4ED0-8DE1-160B4B1971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B43C121-A207-46D6-839A-AEB0A0F78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A7A12B5-F3CC-4B92-ACF9-43E16567B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0A6261BE-9606-40C7-A53C-BB5A24C065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E53A830-882C-4675-8524-A1D72270DE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55908683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4.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4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diagramColors" Target="../diagrams/colors2.xml"/><Relationship Id="rId11" Type="http://schemas.openxmlformats.org/officeDocument/2006/relationships/image" Target="../media/image34.jpg"/><Relationship Id="rId5" Type="http://schemas.openxmlformats.org/officeDocument/2006/relationships/diagramQuickStyle" Target="../diagrams/quickStyle2.xml"/><Relationship Id="rId10" Type="http://schemas.openxmlformats.org/officeDocument/2006/relationships/image" Target="../media/image33.jpg"/><Relationship Id="rId4" Type="http://schemas.openxmlformats.org/officeDocument/2006/relationships/diagramLayout" Target="../diagrams/layout2.xml"/><Relationship Id="rId9"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01525" cy="6867525"/>
          </a:xfrm>
          <a:prstGeom prst="rect">
            <a:avLst/>
          </a:prstGeom>
        </p:spPr>
      </p:pic>
      <p:sp>
        <p:nvSpPr>
          <p:cNvPr id="3" name="TextBox 2"/>
          <p:cNvSpPr txBox="1"/>
          <p:nvPr/>
        </p:nvSpPr>
        <p:spPr>
          <a:xfrm>
            <a:off x="638175" y="1238250"/>
            <a:ext cx="6200775" cy="1847850"/>
          </a:xfrm>
          <a:prstGeom prst="rect">
            <a:avLst/>
          </a:prstGeom>
        </p:spPr>
        <p:txBody>
          <a:bodyPr lIns="68580" tIns="34290" rIns="68580" bIns="34290" rtlCol="0" anchor="t"/>
          <a:lstStyle/>
          <a:p>
            <a:pPr algn="ctr"/>
            <a:r>
              <a:rPr lang="zh-CN" altLang="en-US" sz="4400">
                <a:solidFill>
                  <a:srgbClr val="FFC000"/>
                </a:solidFill>
                <a:latin typeface="Adobe 黑体 Std R" pitchFamily="34" charset="-122"/>
                <a:ea typeface="Adobe 黑体 Std R" pitchFamily="34" charset="-122"/>
              </a:rPr>
              <a:t>钛极</a:t>
            </a:r>
            <a:r>
              <a:rPr lang="en-US" altLang="zh-CN" sz="4400">
                <a:solidFill>
                  <a:srgbClr val="FFC000"/>
                </a:solidFill>
                <a:latin typeface="Adobe 黑体 Std R" pitchFamily="34" charset="-122"/>
                <a:ea typeface="Adobe 黑体 Std R" pitchFamily="34" charset="-122"/>
              </a:rPr>
              <a:t>OS-</a:t>
            </a:r>
            <a:r>
              <a:rPr lang="zh-CN" altLang="en-US" sz="4400">
                <a:solidFill>
                  <a:srgbClr val="FFC000"/>
                </a:solidFill>
                <a:latin typeface="Adobe 黑体 Std R" pitchFamily="34" charset="-122"/>
                <a:ea typeface="Adobe 黑体 Std R" pitchFamily="34" charset="-122"/>
              </a:rPr>
              <a:t>物联网操作系统</a:t>
            </a:r>
            <a:endParaRPr lang="en-US" altLang="zh-CN" sz="4400">
              <a:solidFill>
                <a:srgbClr val="FFC000"/>
              </a:solidFill>
              <a:latin typeface="Adobe 黑体 Std R" pitchFamily="34" charset="-122"/>
              <a:ea typeface="Adobe 黑体 Std R" pitchFamily="34" charset="-122"/>
            </a:endParaRPr>
          </a:p>
          <a:p>
            <a:pPr algn="r"/>
            <a:r>
              <a:rPr lang="zh-CN" altLang="en-US" sz="2400" b="1">
                <a:solidFill>
                  <a:srgbClr val="FFC000"/>
                </a:solidFill>
              </a:rPr>
              <a:t>物联网领域中的安卓</a:t>
            </a:r>
            <a:endParaRPr lang="en-US" altLang="zh-CN" sz="2400" b="1">
              <a:solidFill>
                <a:srgbClr val="FFC000"/>
              </a:solidFill>
            </a:endParaRPr>
          </a:p>
        </p:txBody>
      </p:sp>
      <p:sp>
        <p:nvSpPr>
          <p:cNvPr id="4" name="TextBox 3"/>
          <p:cNvSpPr txBox="1"/>
          <p:nvPr/>
        </p:nvSpPr>
        <p:spPr>
          <a:xfrm>
            <a:off x="728296" y="2686050"/>
            <a:ext cx="4834304" cy="842154"/>
          </a:xfrm>
          <a:prstGeom prst="rect">
            <a:avLst/>
          </a:prstGeom>
        </p:spPr>
        <p:txBody>
          <a:bodyPr lIns="68580" tIns="34290" rIns="68580" bIns="34290" rtlCol="0" anchor="t"/>
          <a:lstStyle/>
          <a:p>
            <a:pPr marL="257175" indent="-257175">
              <a:lnSpc>
                <a:spcPct val="105000"/>
              </a:lnSpc>
              <a:spcAft>
                <a:spcPts val="1200"/>
              </a:spcAft>
              <a:buFont typeface="Wingdings" panose="05000000000000000000" pitchFamily="2" charset="2"/>
              <a:buChar char="Ø"/>
            </a:pPr>
            <a:r>
              <a:rPr lang="zh-CN" altLang="en-US">
                <a:solidFill>
                  <a:srgbClr val="FFFFFF"/>
                </a:solidFill>
                <a:latin typeface="黑体"/>
              </a:rPr>
              <a:t>站在巨人肩膀上，基于</a:t>
            </a:r>
            <a:r>
              <a:rPr lang="en-US" altLang="zh-CN">
                <a:solidFill>
                  <a:srgbClr val="FFFFFF"/>
                </a:solidFill>
                <a:latin typeface="黑体"/>
              </a:rPr>
              <a:t>RTOS</a:t>
            </a:r>
            <a:r>
              <a:rPr lang="zh-CN" altLang="en-US">
                <a:solidFill>
                  <a:srgbClr val="FFFFFF"/>
                </a:solidFill>
                <a:latin typeface="黑体"/>
              </a:rPr>
              <a:t>开发</a:t>
            </a:r>
            <a:endParaRPr lang="en-US" altLang="zh-CN">
              <a:solidFill>
                <a:srgbClr val="FFFFFF"/>
              </a:solidFill>
              <a:latin typeface="黑体"/>
            </a:endParaRPr>
          </a:p>
          <a:p>
            <a:pPr marL="257175" indent="-257175">
              <a:lnSpc>
                <a:spcPct val="105000"/>
              </a:lnSpc>
              <a:spcAft>
                <a:spcPts val="1200"/>
              </a:spcAft>
              <a:buFont typeface="Wingdings" panose="05000000000000000000" pitchFamily="2" charset="2"/>
              <a:buChar char="Ø"/>
            </a:pPr>
            <a:r>
              <a:rPr lang="zh-CN" altLang="en-US">
                <a:solidFill>
                  <a:schemeClr val="bg1"/>
                </a:solidFill>
              </a:rPr>
              <a:t>采用</a:t>
            </a:r>
            <a:r>
              <a:rPr lang="en-US" altLang="zh-CN">
                <a:solidFill>
                  <a:schemeClr val="bg1"/>
                </a:solidFill>
              </a:rPr>
              <a:t>Java</a:t>
            </a:r>
            <a:r>
              <a:rPr lang="zh-CN" altLang="en-US">
                <a:solidFill>
                  <a:schemeClr val="bg1"/>
                </a:solidFill>
              </a:rPr>
              <a:t>语言，复制安卓成功模式</a:t>
            </a:r>
            <a:endParaRPr lang="en-US" altLang="zh-CN">
              <a:solidFill>
                <a:schemeClr val="bg1"/>
              </a:solidFill>
            </a:endParaRPr>
          </a:p>
        </p:txBody>
      </p:sp>
      <p:pic>
        <p:nvPicPr>
          <p:cNvPr id="6" name="Picture 5"/>
          <p:cNvPicPr>
            <a:picLocks noChangeAspect="1"/>
          </p:cNvPicPr>
          <p:nvPr/>
        </p:nvPicPr>
        <p:blipFill>
          <a:blip r:embed="rId3"/>
          <a:stretch>
            <a:fillRect/>
          </a:stretch>
        </p:blipFill>
        <p:spPr>
          <a:xfrm rot="19500000">
            <a:off x="7867650" y="3038475"/>
            <a:ext cx="1123950" cy="1724025"/>
          </a:xfrm>
          <a:prstGeom prst="rect">
            <a:avLst/>
          </a:prstGeom>
        </p:spPr>
      </p:pic>
      <p:sp>
        <p:nvSpPr>
          <p:cNvPr id="7" name="TextBox 6"/>
          <p:cNvSpPr txBox="1"/>
          <p:nvPr/>
        </p:nvSpPr>
        <p:spPr>
          <a:xfrm>
            <a:off x="214678" y="5136355"/>
            <a:ext cx="4004897" cy="683420"/>
          </a:xfrm>
          <a:prstGeom prst="rect">
            <a:avLst/>
          </a:prstGeom>
        </p:spPr>
        <p:txBody>
          <a:bodyPr lIns="68580" tIns="34290" rIns="68580" bIns="34290" rtlCol="0" anchor="t"/>
          <a:lstStyle/>
          <a:p>
            <a:pPr algn="dist">
              <a:lnSpc>
                <a:spcPct val="93750"/>
              </a:lnSpc>
            </a:pPr>
            <a:r>
              <a:rPr lang="zh-CN" altLang="en-US">
                <a:solidFill>
                  <a:schemeClr val="bg2">
                    <a:lumMod val="75000"/>
                  </a:schemeClr>
                </a:solidFill>
              </a:rPr>
              <a:t>BeiJing TiCloud Technology Co. Ltd</a:t>
            </a:r>
            <a:endParaRPr lang="en-US" altLang="zh-CN">
              <a:solidFill>
                <a:schemeClr val="bg2">
                  <a:lumMod val="75000"/>
                </a:schemeClr>
              </a:solidFill>
            </a:endParaRPr>
          </a:p>
          <a:p>
            <a:pPr algn="dist">
              <a:lnSpc>
                <a:spcPct val="93750"/>
              </a:lnSpc>
            </a:pPr>
            <a:r>
              <a:rPr lang="zh-CN" altLang="en-US">
                <a:solidFill>
                  <a:schemeClr val="bg2">
                    <a:lumMod val="75000"/>
                  </a:schemeClr>
                </a:solidFill>
                <a:latin typeface="黑体" panose="02010609060101010101" pitchFamily="49" charset="-122"/>
                <a:ea typeface="黑体" panose="02010609060101010101" pitchFamily="49" charset="-122"/>
              </a:rPr>
              <a:t>北京钛云物联科技有限公司</a:t>
            </a:r>
            <a:endParaRPr lang="en-US" altLang="zh-CN">
              <a:solidFill>
                <a:schemeClr val="bg2">
                  <a:lumMod val="75000"/>
                </a:schemeClr>
              </a:solidFill>
              <a:latin typeface="黑体" panose="02010609060101010101" pitchFamily="49" charset="-122"/>
              <a:ea typeface="黑体" panose="02010609060101010101" pitchFamily="49" charset="-122"/>
            </a:endParaRPr>
          </a:p>
        </p:txBody>
      </p:sp>
      <p:pic>
        <p:nvPicPr>
          <p:cNvPr id="9"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742556" y="5329237"/>
            <a:ext cx="1806644" cy="121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382932">
            <a:off x="10037290" y="5383865"/>
            <a:ext cx="1635229" cy="364210"/>
          </a:xfrm>
          <a:prstGeom prst="rect">
            <a:avLst/>
          </a:prstGeom>
        </p:spPr>
      </p:pic>
    </p:spTree>
    <p:extLst>
      <p:ext uri="{BB962C8B-B14F-4D97-AF65-F5344CB8AC3E}">
        <p14:creationId xmlns:p14="http://schemas.microsoft.com/office/powerpoint/2010/main" val="2472354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27411" y="413228"/>
            <a:ext cx="3038475" cy="485775"/>
          </a:xfrm>
          <a:prstGeom prst="rect">
            <a:avLst/>
          </a:prstGeom>
        </p:spPr>
        <p:txBody>
          <a:bodyPr lIns="68580" tIns="34290" rIns="68580" bIns="34290" rtlCol="0" anchor="t"/>
          <a:lstStyle/>
          <a:p>
            <a:pPr marL="0" marR="0" lvl="0" indent="0" algn="ctr" defTabSz="914400" rtl="0" eaLnBrk="1" fontAlgn="auto" latinLnBrk="0" hangingPunct="1">
              <a:lnSpc>
                <a:spcPct val="105000"/>
              </a:lnSpc>
              <a:spcBef>
                <a:spcPts val="0"/>
              </a:spcBef>
              <a:spcAft>
                <a:spcPts val="0"/>
              </a:spcAft>
              <a:buClrTx/>
              <a:buSzTx/>
              <a:buFontTx/>
              <a:buNone/>
              <a:tabLst/>
              <a:defRPr/>
            </a:pPr>
            <a:r>
              <a:rPr kumimoji="0" lang="zh-CN" altLang="en-US" sz="27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联系方式</a:t>
            </a:r>
            <a:endParaRPr kumimoji="0" lang="en-US" sz="27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0" name="TextBox 29"/>
          <p:cNvSpPr txBox="1"/>
          <p:nvPr/>
        </p:nvSpPr>
        <p:spPr>
          <a:xfrm>
            <a:off x="6615113" y="4042069"/>
            <a:ext cx="571500" cy="295275"/>
          </a:xfrm>
          <a:prstGeom prst="rect">
            <a:avLst/>
          </a:prstGeom>
        </p:spPr>
        <p:txBody>
          <a:bodyPr lIns="68580" tIns="34290" rIns="68580" bIns="34290" rtlCol="0" anchor="t"/>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网站：</a:t>
            </a:r>
            <a:endParaRPr kumimoji="0" lang="en-US" sz="17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31" name="TextBox 30"/>
          <p:cNvSpPr txBox="1"/>
          <p:nvPr/>
        </p:nvSpPr>
        <p:spPr>
          <a:xfrm>
            <a:off x="7196138" y="4024163"/>
            <a:ext cx="2324100" cy="314325"/>
          </a:xfrm>
          <a:prstGeom prst="rect">
            <a:avLst/>
          </a:prstGeom>
        </p:spPr>
        <p:txBody>
          <a:bodyPr lIns="68580" tIns="34290" rIns="68580" bIns="34290" rtlCol="0" anchor="t"/>
          <a:lstStyle/>
          <a:p>
            <a:pPr marL="0" marR="0" lvl="0" indent="0" algn="l" defTabSz="914400" rtl="0" eaLnBrk="1" fontAlgn="auto" latinLnBrk="0" hangingPunct="1">
              <a:lnSpc>
                <a:spcPct val="1125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  www.tijos.net</a:t>
            </a:r>
          </a:p>
        </p:txBody>
      </p:sp>
      <p:pic>
        <p:nvPicPr>
          <p:cNvPr id="35" name="null.png" descr="descr"/>
          <p:cNvPicPr>
            <a:picLocks noChangeAspect="1"/>
          </p:cNvPicPr>
          <p:nvPr/>
        </p:nvPicPr>
        <p:blipFill>
          <a:blip r:embed="rId2" cstate="print">
            <a:duotone>
              <a:schemeClr val="accent1">
                <a:shade val="45000"/>
                <a:satMod val="135000"/>
              </a:schemeClr>
              <a:prstClr val="white"/>
            </a:duotone>
          </a:blip>
          <a:stretch>
            <a:fillRect/>
          </a:stretch>
        </p:blipFill>
        <p:spPr>
          <a:xfrm>
            <a:off x="6195441" y="4042068"/>
            <a:ext cx="353570" cy="353570"/>
          </a:xfrm>
          <a:prstGeom prst="rect">
            <a:avLst/>
          </a:prstGeom>
        </p:spPr>
      </p:pic>
      <p:sp>
        <p:nvSpPr>
          <p:cNvPr id="36" name="矩形 35">
            <a:extLst>
              <a:ext uri="{FF2B5EF4-FFF2-40B4-BE49-F238E27FC236}">
                <a16:creationId xmlns:a16="http://schemas.microsoft.com/office/drawing/2014/main" id="{69351FC8-9A06-4034-9DA0-13CC10B04082}"/>
              </a:ext>
            </a:extLst>
          </p:cNvPr>
          <p:cNvSpPr/>
          <p:nvPr/>
        </p:nvSpPr>
        <p:spPr>
          <a:xfrm>
            <a:off x="5053789" y="5345051"/>
            <a:ext cx="4785717" cy="646331"/>
          </a:xfrm>
          <a:prstGeom prst="rect">
            <a:avLst/>
          </a:prstGeom>
          <a:effectLst>
            <a:glow rad="63500">
              <a:schemeClr val="accent1">
                <a:alpha val="40000"/>
              </a:schemeClr>
            </a:glow>
          </a:effectLst>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BeiJing TiCloud Technology Co. Ltd</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北京钛云物联科技有限公司</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7336" y="1645648"/>
            <a:ext cx="1447603" cy="1447603"/>
          </a:xfrm>
          <a:prstGeom prst="rect">
            <a:avLst/>
          </a:prstGeom>
          <a:ln>
            <a:noFill/>
          </a:ln>
          <a:effectLst>
            <a:outerShdw blurRad="292100" dist="139700" dir="2700000" algn="tl" rotWithShape="0">
              <a:srgbClr val="333333">
                <a:alpha val="65000"/>
              </a:srgbClr>
            </a:outerShdw>
          </a:effectLst>
        </p:spPr>
        <p:style>
          <a:lnRef idx="2">
            <a:schemeClr val="accent1"/>
          </a:lnRef>
          <a:fillRef idx="1001">
            <a:schemeClr val="lt1"/>
          </a:fillRef>
          <a:effectRef idx="0">
            <a:schemeClr val="accent1"/>
          </a:effectRef>
          <a:fontRef idx="minor">
            <a:schemeClr val="dk1"/>
          </a:fontRef>
        </p:style>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2848" y="1692753"/>
            <a:ext cx="1447603" cy="1447603"/>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4419963" y="3240619"/>
            <a:ext cx="1082348" cy="335798"/>
          </a:xfrm>
          <a:prstGeom prst="rect">
            <a:avLst/>
          </a:prstGeom>
        </p:spPr>
        <p:txBody>
          <a:bodyPr wrap="none">
            <a:spAutoFit/>
          </a:bodyPr>
          <a:lstStyle/>
          <a:p>
            <a:pPr marL="0" marR="0" lvl="0" indent="0" algn="l" defTabSz="914400" rtl="0" eaLnBrk="1" fontAlgn="auto" latinLnBrk="0" hangingPunct="1">
              <a:lnSpc>
                <a:spcPct val="1125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微信公众号</a:t>
            </a:r>
            <a:endParaRPr kumimoji="0" lang="en-US" altLang="zh-CN"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38" name="矩形 37"/>
          <p:cNvSpPr/>
          <p:nvPr/>
        </p:nvSpPr>
        <p:spPr>
          <a:xfrm>
            <a:off x="6995244" y="3240619"/>
            <a:ext cx="902811" cy="335798"/>
          </a:xfrm>
          <a:prstGeom prst="rect">
            <a:avLst/>
          </a:prstGeom>
        </p:spPr>
        <p:txBody>
          <a:bodyPr wrap="none">
            <a:spAutoFit/>
          </a:bodyPr>
          <a:lstStyle/>
          <a:p>
            <a:pPr marL="0" marR="0" lvl="0" indent="0" algn="l" defTabSz="914400" rtl="0" eaLnBrk="1" fontAlgn="auto" latinLnBrk="0" hangingPunct="1">
              <a:lnSpc>
                <a:spcPct val="1125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官方微博</a:t>
            </a:r>
            <a:endParaRPr kumimoji="0" lang="en-US" altLang="zh-CN"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1682" y="1604177"/>
            <a:ext cx="1536179" cy="1536179"/>
          </a:xfrm>
          <a:prstGeom prst="rect">
            <a:avLst/>
          </a:prstGeom>
          <a:ln>
            <a:noFill/>
          </a:ln>
          <a:effectLst>
            <a:outerShdw blurRad="292100" dist="139700" dir="2700000" algn="tl" rotWithShape="0">
              <a:srgbClr val="333333">
                <a:alpha val="65000"/>
              </a:srgbClr>
            </a:outerShdw>
          </a:effectLst>
        </p:spPr>
      </p:pic>
      <p:sp>
        <p:nvSpPr>
          <p:cNvPr id="39" name="矩形 38"/>
          <p:cNvSpPr/>
          <p:nvPr/>
        </p:nvSpPr>
        <p:spPr>
          <a:xfrm>
            <a:off x="9196283" y="3216708"/>
            <a:ext cx="1890261" cy="335798"/>
          </a:xfrm>
          <a:prstGeom prst="rect">
            <a:avLst/>
          </a:prstGeom>
        </p:spPr>
        <p:txBody>
          <a:bodyPr wrap="none">
            <a:spAutoFit/>
          </a:bodyPr>
          <a:lstStyle/>
          <a:p>
            <a:pPr marL="0" marR="0" lvl="0" indent="0" algn="l" defTabSz="914400" rtl="0" eaLnBrk="1" fontAlgn="auto" latinLnBrk="0" hangingPunct="1">
              <a:lnSpc>
                <a:spcPct val="1125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钛极</a:t>
            </a:r>
            <a:r>
              <a:rPr kumimoji="0" lang="en-US" altLang="zh-CN"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OS</a:t>
            </a: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开发交流群</a:t>
            </a:r>
            <a:r>
              <a:rPr kumimoji="0" lang="en-US" altLang="zh-CN"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-QQ</a:t>
            </a:r>
          </a:p>
        </p:txBody>
      </p:sp>
      <p:pic>
        <p:nvPicPr>
          <p:cNvPr id="41" name="Picture 6"/>
          <p:cNvPicPr>
            <a:picLocks noChangeAspect="1"/>
          </p:cNvPicPr>
          <p:nvPr/>
        </p:nvPicPr>
        <p:blipFill>
          <a:blip r:embed="rId6">
            <a:duotone>
              <a:prstClr val="black"/>
              <a:schemeClr val="accent1">
                <a:tint val="45000"/>
                <a:satMod val="400000"/>
              </a:schemeClr>
            </a:duotone>
          </a:blip>
          <a:stretch>
            <a:fillRect/>
          </a:stretch>
        </p:blipFill>
        <p:spPr>
          <a:xfrm>
            <a:off x="6096000" y="4417618"/>
            <a:ext cx="485775" cy="485775"/>
          </a:xfrm>
          <a:prstGeom prst="rect">
            <a:avLst/>
          </a:prstGeom>
        </p:spPr>
      </p:pic>
      <p:sp>
        <p:nvSpPr>
          <p:cNvPr id="42" name="TextBox 41"/>
          <p:cNvSpPr txBox="1"/>
          <p:nvPr/>
        </p:nvSpPr>
        <p:spPr>
          <a:xfrm>
            <a:off x="6581775" y="4500168"/>
            <a:ext cx="790575" cy="295275"/>
          </a:xfrm>
          <a:prstGeom prst="rect">
            <a:avLst/>
          </a:prstGeom>
        </p:spPr>
        <p:txBody>
          <a:bodyPr lIns="68580" tIns="34290" rIns="68580" bIns="34290" rtlCol="0" anchor="t"/>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700" b="0" i="0" u="none" strike="noStrike" kern="1200" cap="none" spc="0" normalizeH="0" baseline="0" noProof="0" dirty="0" err="1">
                <a:ln>
                  <a:noFill/>
                </a:ln>
                <a:solidFill>
                  <a:prstClr val="black"/>
                </a:solidFill>
                <a:effectLst/>
                <a:uLnTx/>
                <a:uFillTx/>
                <a:latin typeface="黑体"/>
                <a:ea typeface="+mn-ea"/>
                <a:cs typeface="+mn-cs"/>
              </a:rPr>
              <a:t>电话</a:t>
            </a:r>
            <a:r>
              <a:rPr kumimoji="0" lang="en-US" sz="1700" b="0" i="0" u="none" strike="noStrike" kern="1200" cap="none" spc="0" normalizeH="0" baseline="0" noProof="0" dirty="0">
                <a:ln>
                  <a:noFill/>
                </a:ln>
                <a:solidFill>
                  <a:prstClr val="black"/>
                </a:solidFill>
                <a:effectLst/>
                <a:uLnTx/>
                <a:uFillTx/>
                <a:latin typeface="黑体"/>
                <a:ea typeface="+mn-ea"/>
                <a:cs typeface="+mn-cs"/>
              </a:rPr>
              <a:t>：</a:t>
            </a:r>
          </a:p>
        </p:txBody>
      </p:sp>
      <p:sp>
        <p:nvSpPr>
          <p:cNvPr id="43" name="TextBox 42"/>
          <p:cNvSpPr txBox="1"/>
          <p:nvPr/>
        </p:nvSpPr>
        <p:spPr>
          <a:xfrm>
            <a:off x="7305675" y="4500168"/>
            <a:ext cx="2257425" cy="314325"/>
          </a:xfrm>
          <a:prstGeom prst="rect">
            <a:avLst/>
          </a:prstGeom>
        </p:spPr>
        <p:txBody>
          <a:bodyPr lIns="68580" tIns="34290" rIns="68580" bIns="34290" rtlCol="0" anchor="t"/>
          <a:lstStyle/>
          <a:p>
            <a:pPr marL="0" marR="0" lvl="0" indent="0" algn="l" defTabSz="914400" rtl="0" eaLnBrk="1" fontAlgn="auto" latinLnBrk="0" hangingPunct="1">
              <a:lnSpc>
                <a:spcPct val="1125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黑体"/>
                <a:ea typeface="+mn-ea"/>
                <a:cs typeface="+mn-cs"/>
              </a:rPr>
              <a:t>010-86462928</a:t>
            </a:r>
          </a:p>
        </p:txBody>
      </p:sp>
    </p:spTree>
    <p:extLst>
      <p:ext uri="{BB962C8B-B14F-4D97-AF65-F5344CB8AC3E}">
        <p14:creationId xmlns:p14="http://schemas.microsoft.com/office/powerpoint/2010/main" val="1825722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23" y="6560"/>
            <a:ext cx="12201525" cy="6867525"/>
          </a:xfrm>
          <a:prstGeom prst="rect">
            <a:avLst/>
          </a:prstGeom>
        </p:spPr>
      </p:pic>
      <p:sp>
        <p:nvSpPr>
          <p:cNvPr id="3" name="TextBox 2"/>
          <p:cNvSpPr txBox="1"/>
          <p:nvPr/>
        </p:nvSpPr>
        <p:spPr>
          <a:xfrm>
            <a:off x="2629801" y="1452562"/>
            <a:ext cx="6396753" cy="2295525"/>
          </a:xfrm>
          <a:prstGeom prst="rect">
            <a:avLst/>
          </a:prstGeom>
        </p:spPr>
        <p:txBody>
          <a:bodyPr lIns="68580" tIns="34290" rIns="68580" bIns="34290" rtlCol="0" anchor="t"/>
          <a:lstStyle/>
          <a:p>
            <a:pPr algn="just"/>
            <a:r>
              <a:rPr lang="en-US" sz="9600" b="1" dirty="0">
                <a:solidFill>
                  <a:srgbClr val="FBFCFD"/>
                </a:solidFill>
                <a:latin typeface="黑体"/>
              </a:rPr>
              <a:t>Thanks!</a:t>
            </a:r>
          </a:p>
        </p:txBody>
      </p:sp>
      <p:sp>
        <p:nvSpPr>
          <p:cNvPr id="6" name="TextBox 5"/>
          <p:cNvSpPr txBox="1"/>
          <p:nvPr/>
        </p:nvSpPr>
        <p:spPr>
          <a:xfrm>
            <a:off x="6115050" y="2066192"/>
            <a:ext cx="2247900" cy="314325"/>
          </a:xfrm>
          <a:prstGeom prst="rect">
            <a:avLst/>
          </a:prstGeom>
        </p:spPr>
        <p:txBody>
          <a:bodyPr lIns="68580" tIns="34290" rIns="68580" bIns="34290" rtlCol="0" anchor="t"/>
          <a:lstStyle/>
          <a:p>
            <a:pPr algn="l">
              <a:lnSpc>
                <a:spcPct val="112500"/>
              </a:lnSpc>
            </a:pPr>
            <a:endParaRPr lang="en-US" sz="1700" dirty="0">
              <a:solidFill>
                <a:srgbClr val="FFFFFF"/>
              </a:solidFill>
              <a:latin typeface="黑体"/>
            </a:endParaRPr>
          </a:p>
        </p:txBody>
      </p:sp>
      <p:sp>
        <p:nvSpPr>
          <p:cNvPr id="9" name="TextBox 8"/>
          <p:cNvSpPr txBox="1"/>
          <p:nvPr/>
        </p:nvSpPr>
        <p:spPr>
          <a:xfrm>
            <a:off x="6085009" y="2600325"/>
            <a:ext cx="2257425" cy="314325"/>
          </a:xfrm>
          <a:prstGeom prst="rect">
            <a:avLst/>
          </a:prstGeom>
        </p:spPr>
        <p:txBody>
          <a:bodyPr lIns="68580" tIns="34290" rIns="68580" bIns="34290" rtlCol="0" anchor="t"/>
          <a:lstStyle/>
          <a:p>
            <a:pPr algn="l">
              <a:lnSpc>
                <a:spcPct val="112500"/>
              </a:lnSpc>
            </a:pPr>
            <a:r>
              <a:rPr lang="en-US" sz="1700" dirty="0">
                <a:solidFill>
                  <a:srgbClr val="FFFFFF"/>
                </a:solidFill>
                <a:latin typeface="黑体"/>
              </a:rPr>
              <a:t> </a:t>
            </a:r>
          </a:p>
        </p:txBody>
      </p:sp>
      <p:pic>
        <p:nvPicPr>
          <p:cNvPr id="22" name="Picture 21"/>
          <p:cNvPicPr>
            <a:picLocks noChangeAspect="1"/>
          </p:cNvPicPr>
          <p:nvPr/>
        </p:nvPicPr>
        <p:blipFill>
          <a:blip r:embed="rId3"/>
          <a:stretch>
            <a:fillRect/>
          </a:stretch>
        </p:blipFill>
        <p:spPr>
          <a:xfrm rot="19560000">
            <a:off x="10620375" y="4114800"/>
            <a:ext cx="990600" cy="1524000"/>
          </a:xfrm>
          <a:prstGeom prst="rect">
            <a:avLst/>
          </a:prstGeom>
        </p:spPr>
      </p:pic>
    </p:spTree>
    <p:extLst>
      <p:ext uri="{BB962C8B-B14F-4D97-AF65-F5344CB8AC3E}">
        <p14:creationId xmlns:p14="http://schemas.microsoft.com/office/powerpoint/2010/main" val="444379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190E6B93-2FDA-48E4-881B-1045F752C2EA}"/>
              </a:ext>
            </a:extLst>
          </p:cNvPr>
          <p:cNvGrpSpPr/>
          <p:nvPr/>
        </p:nvGrpSpPr>
        <p:grpSpPr>
          <a:xfrm>
            <a:off x="3457603" y="4021583"/>
            <a:ext cx="5267261" cy="5066923"/>
            <a:chOff x="971550" y="323850"/>
            <a:chExt cx="7258050" cy="7258050"/>
          </a:xfrm>
          <a:solidFill>
            <a:srgbClr val="D5E1EF"/>
          </a:solidFill>
        </p:grpSpPr>
        <p:sp>
          <p:nvSpPr>
            <p:cNvPr id="51" name="空心弧 1">
              <a:extLst>
                <a:ext uri="{FF2B5EF4-FFF2-40B4-BE49-F238E27FC236}">
                  <a16:creationId xmlns:a16="http://schemas.microsoft.com/office/drawing/2014/main" id="{931105C6-5800-4FAD-BEBC-3FC98C66B4E0}"/>
                </a:ext>
              </a:extLst>
            </p:cNvPr>
            <p:cNvSpPr>
              <a:spLocks noChangeArrowheads="1"/>
            </p:cNvSpPr>
            <p:nvPr/>
          </p:nvSpPr>
          <p:spPr bwMode="auto">
            <a:xfrm>
              <a:off x="971550" y="323850"/>
              <a:ext cx="7258050" cy="7258050"/>
            </a:xfrm>
            <a:custGeom>
              <a:avLst/>
              <a:gdLst>
                <a:gd name="G0" fmla="+- 9625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25"/>
                <a:gd name="G18" fmla="*/ 9625 1 2"/>
                <a:gd name="G19" fmla="+- G18 5400 0"/>
                <a:gd name="G20" fmla="cos G19 11796480"/>
                <a:gd name="G21" fmla="sin G19 11796480"/>
                <a:gd name="G22" fmla="+- G20 10800 0"/>
                <a:gd name="G23" fmla="+- G21 10800 0"/>
                <a:gd name="G24" fmla="+- 10800 0 G20"/>
                <a:gd name="G25" fmla="+- 9625 10800 0"/>
                <a:gd name="G26" fmla="?: G9 G17 G25"/>
                <a:gd name="G27" fmla="?: G9 0 21600"/>
                <a:gd name="G28" fmla="cos 10800 11796480"/>
                <a:gd name="G29" fmla="sin 10800 11796480"/>
                <a:gd name="G30" fmla="sin 9625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87 w 21600"/>
                <a:gd name="T15" fmla="*/ 10800 h 21600"/>
                <a:gd name="T16" fmla="*/ 10800 w 21600"/>
                <a:gd name="T17" fmla="*/ 1175 h 21600"/>
                <a:gd name="T18" fmla="*/ 21013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5" y="10800"/>
                  </a:moveTo>
                  <a:cubicBezTo>
                    <a:pt x="1175" y="5484"/>
                    <a:pt x="5484" y="1175"/>
                    <a:pt x="10800" y="1175"/>
                  </a:cubicBezTo>
                  <a:cubicBezTo>
                    <a:pt x="16115" y="1175"/>
                    <a:pt x="20425" y="5484"/>
                    <a:pt x="20425" y="10799"/>
                  </a:cubicBezTo>
                  <a:lnTo>
                    <a:pt x="21600" y="10800"/>
                  </a:lnTo>
                  <a:cubicBezTo>
                    <a:pt x="21600" y="4835"/>
                    <a:pt x="16764" y="0"/>
                    <a:pt x="10800" y="0"/>
                  </a:cubicBezTo>
                  <a:cubicBezTo>
                    <a:pt x="4835" y="0"/>
                    <a:pt x="0" y="4835"/>
                    <a:pt x="0" y="10799"/>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空心弧 76">
              <a:extLst>
                <a:ext uri="{FF2B5EF4-FFF2-40B4-BE49-F238E27FC236}">
                  <a16:creationId xmlns:a16="http://schemas.microsoft.com/office/drawing/2014/main" id="{D5032B52-1C92-4490-BE15-4A434A27A991}"/>
                </a:ext>
              </a:extLst>
            </p:cNvPr>
            <p:cNvSpPr>
              <a:spLocks noChangeArrowheads="1"/>
            </p:cNvSpPr>
            <p:nvPr/>
          </p:nvSpPr>
          <p:spPr bwMode="auto">
            <a:xfrm>
              <a:off x="1721644" y="1073944"/>
              <a:ext cx="5757862" cy="5757862"/>
            </a:xfrm>
            <a:custGeom>
              <a:avLst/>
              <a:gdLst>
                <a:gd name="G0" fmla="+- 9289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289"/>
                <a:gd name="G18" fmla="*/ 9289 1 2"/>
                <a:gd name="G19" fmla="+- G18 5400 0"/>
                <a:gd name="G20" fmla="cos G19 11796480"/>
                <a:gd name="G21" fmla="sin G19 11796480"/>
                <a:gd name="G22" fmla="+- G20 10800 0"/>
                <a:gd name="G23" fmla="+- G21 10800 0"/>
                <a:gd name="G24" fmla="+- 10800 0 G20"/>
                <a:gd name="G25" fmla="+- 9289 10800 0"/>
                <a:gd name="G26" fmla="?: G9 G17 G25"/>
                <a:gd name="G27" fmla="?: G9 0 21600"/>
                <a:gd name="G28" fmla="cos 10800 11796480"/>
                <a:gd name="G29" fmla="sin 10800 11796480"/>
                <a:gd name="G30" fmla="sin 9289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755 w 21600"/>
                <a:gd name="T15" fmla="*/ 10800 h 21600"/>
                <a:gd name="T16" fmla="*/ 10800 w 21600"/>
                <a:gd name="T17" fmla="*/ 1511 h 21600"/>
                <a:gd name="T18" fmla="*/ 20845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511" y="10800"/>
                  </a:moveTo>
                  <a:cubicBezTo>
                    <a:pt x="1511" y="5669"/>
                    <a:pt x="5669" y="1511"/>
                    <a:pt x="10800" y="1511"/>
                  </a:cubicBezTo>
                  <a:cubicBezTo>
                    <a:pt x="15930" y="1511"/>
                    <a:pt x="20089" y="5669"/>
                    <a:pt x="20089" y="10799"/>
                  </a:cubicBezTo>
                  <a:lnTo>
                    <a:pt x="21600" y="10800"/>
                  </a:lnTo>
                  <a:cubicBezTo>
                    <a:pt x="21600" y="4835"/>
                    <a:pt x="16764" y="0"/>
                    <a:pt x="10800" y="0"/>
                  </a:cubicBezTo>
                  <a:cubicBezTo>
                    <a:pt x="4835" y="0"/>
                    <a:pt x="0" y="4835"/>
                    <a:pt x="0" y="10799"/>
                  </a:cubicBezTo>
                  <a:close/>
                </a:path>
              </a:pathLst>
            </a:custGeom>
            <a:solidFill>
              <a:srgbClr val="95B3D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3" name="空心弧 102">
              <a:extLst>
                <a:ext uri="{FF2B5EF4-FFF2-40B4-BE49-F238E27FC236}">
                  <a16:creationId xmlns:a16="http://schemas.microsoft.com/office/drawing/2014/main" id="{C0B59C28-5A46-478D-BE80-5A50FDA0834E}"/>
                </a:ext>
              </a:extLst>
            </p:cNvPr>
            <p:cNvSpPr>
              <a:spLocks noChangeArrowheads="1"/>
            </p:cNvSpPr>
            <p:nvPr/>
          </p:nvSpPr>
          <p:spPr bwMode="auto">
            <a:xfrm>
              <a:off x="2474119" y="1828800"/>
              <a:ext cx="4258866" cy="4258866"/>
            </a:xfrm>
            <a:custGeom>
              <a:avLst/>
              <a:gdLst>
                <a:gd name="G0" fmla="+- 8613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613"/>
                <a:gd name="G18" fmla="*/ 8613 1 2"/>
                <a:gd name="G19" fmla="+- G18 5400 0"/>
                <a:gd name="G20" fmla="cos G19 11796480"/>
                <a:gd name="G21" fmla="sin G19 11796480"/>
                <a:gd name="G22" fmla="+- G20 10800 0"/>
                <a:gd name="G23" fmla="+- G21 10800 0"/>
                <a:gd name="G24" fmla="+- 10800 0 G20"/>
                <a:gd name="G25" fmla="+- 8613 10800 0"/>
                <a:gd name="G26" fmla="?: G9 G17 G25"/>
                <a:gd name="G27" fmla="?: G9 0 21600"/>
                <a:gd name="G28" fmla="cos 10800 11796480"/>
                <a:gd name="G29" fmla="sin 10800 11796480"/>
                <a:gd name="G30" fmla="sin 8613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093 w 21600"/>
                <a:gd name="T15" fmla="*/ 10800 h 21600"/>
                <a:gd name="T16" fmla="*/ 10800 w 21600"/>
                <a:gd name="T17" fmla="*/ 2187 h 21600"/>
                <a:gd name="T18" fmla="*/ 20507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187" y="10800"/>
                  </a:moveTo>
                  <a:cubicBezTo>
                    <a:pt x="2187" y="6043"/>
                    <a:pt x="6043" y="2187"/>
                    <a:pt x="10800" y="2187"/>
                  </a:cubicBezTo>
                  <a:cubicBezTo>
                    <a:pt x="15556" y="2187"/>
                    <a:pt x="19413" y="6043"/>
                    <a:pt x="19413" y="10799"/>
                  </a:cubicBezTo>
                  <a:lnTo>
                    <a:pt x="21600" y="10800"/>
                  </a:lnTo>
                  <a:cubicBezTo>
                    <a:pt x="21600" y="4835"/>
                    <a:pt x="16764" y="0"/>
                    <a:pt x="10800" y="0"/>
                  </a:cubicBezTo>
                  <a:cubicBezTo>
                    <a:pt x="4835" y="0"/>
                    <a:pt x="0" y="4835"/>
                    <a:pt x="0" y="10799"/>
                  </a:cubicBezTo>
                  <a:close/>
                </a:path>
              </a:pathLst>
            </a:custGeom>
            <a:solidFill>
              <a:srgbClr val="7BA1C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54" name="空心弧 115">
              <a:extLst>
                <a:ext uri="{FF2B5EF4-FFF2-40B4-BE49-F238E27FC236}">
                  <a16:creationId xmlns:a16="http://schemas.microsoft.com/office/drawing/2014/main" id="{184EF373-EFEE-482A-B7AF-533F0A7A021D}"/>
                </a:ext>
              </a:extLst>
            </p:cNvPr>
            <p:cNvSpPr>
              <a:spLocks noChangeArrowheads="1"/>
            </p:cNvSpPr>
            <p:nvPr/>
          </p:nvSpPr>
          <p:spPr bwMode="auto">
            <a:xfrm>
              <a:off x="3226594" y="2599134"/>
              <a:ext cx="2745581" cy="2745581"/>
            </a:xfrm>
            <a:custGeom>
              <a:avLst/>
              <a:gdLst>
                <a:gd name="G0" fmla="+- 757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574"/>
                <a:gd name="G18" fmla="*/ 7574 1 2"/>
                <a:gd name="G19" fmla="+- G18 5400 0"/>
                <a:gd name="G20" fmla="cos G19 11796480"/>
                <a:gd name="G21" fmla="sin G19 11796480"/>
                <a:gd name="G22" fmla="+- G20 10800 0"/>
                <a:gd name="G23" fmla="+- G21 10800 0"/>
                <a:gd name="G24" fmla="+- 10800 0 G20"/>
                <a:gd name="G25" fmla="+- 7574 10800 0"/>
                <a:gd name="G26" fmla="?: G9 G17 G25"/>
                <a:gd name="G27" fmla="?: G9 0 21600"/>
                <a:gd name="G28" fmla="cos 10800 11796480"/>
                <a:gd name="G29" fmla="sin 10800 11796480"/>
                <a:gd name="G30" fmla="sin 757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613 w 21600"/>
                <a:gd name="T15" fmla="*/ 10800 h 21600"/>
                <a:gd name="T16" fmla="*/ 10800 w 21600"/>
                <a:gd name="T17" fmla="*/ 3226 h 21600"/>
                <a:gd name="T18" fmla="*/ 19987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26" y="10800"/>
                  </a:moveTo>
                  <a:cubicBezTo>
                    <a:pt x="3226" y="6616"/>
                    <a:pt x="6616" y="3226"/>
                    <a:pt x="10800" y="3226"/>
                  </a:cubicBezTo>
                  <a:cubicBezTo>
                    <a:pt x="14983" y="3226"/>
                    <a:pt x="18374" y="6616"/>
                    <a:pt x="18374" y="10799"/>
                  </a:cubicBezTo>
                  <a:lnTo>
                    <a:pt x="21600" y="10800"/>
                  </a:lnTo>
                  <a:cubicBezTo>
                    <a:pt x="21600" y="4835"/>
                    <a:pt x="16764" y="0"/>
                    <a:pt x="10800" y="0"/>
                  </a:cubicBezTo>
                  <a:cubicBezTo>
                    <a:pt x="4835" y="0"/>
                    <a:pt x="0" y="4835"/>
                    <a:pt x="0" y="10799"/>
                  </a:cubicBezTo>
                  <a:close/>
                </a:path>
              </a:pathLst>
            </a:cu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3" name="TextBox 2"/>
          <p:cNvSpPr txBox="1"/>
          <p:nvPr/>
        </p:nvSpPr>
        <p:spPr>
          <a:xfrm>
            <a:off x="4786894" y="491465"/>
            <a:ext cx="330831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OS</a:t>
            </a:r>
            <a:r>
              <a:rPr kumimoji="0" lang="zh-CN" altLang="en-US" sz="27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现有技术发展方向</a:t>
            </a:r>
          </a:p>
        </p:txBody>
      </p:sp>
      <p:grpSp>
        <p:nvGrpSpPr>
          <p:cNvPr id="5" name="组合 4">
            <a:extLst>
              <a:ext uri="{FF2B5EF4-FFF2-40B4-BE49-F238E27FC236}">
                <a16:creationId xmlns:a16="http://schemas.microsoft.com/office/drawing/2014/main" id="{97E7F5DF-499E-481C-9B8C-A1D156D06A6F}"/>
              </a:ext>
            </a:extLst>
          </p:cNvPr>
          <p:cNvGrpSpPr/>
          <p:nvPr/>
        </p:nvGrpSpPr>
        <p:grpSpPr>
          <a:xfrm>
            <a:off x="5191516" y="2164532"/>
            <a:ext cx="1742684" cy="1714358"/>
            <a:chOff x="5349395" y="1489211"/>
            <a:chExt cx="1509711" cy="1509711"/>
          </a:xfrm>
        </p:grpSpPr>
        <p:sp>
          <p:nvSpPr>
            <p:cNvPr id="6" name="泪滴形 5">
              <a:extLst>
                <a:ext uri="{FF2B5EF4-FFF2-40B4-BE49-F238E27FC236}">
                  <a16:creationId xmlns:a16="http://schemas.microsoft.com/office/drawing/2014/main" id="{4215D8E1-11C7-4DDE-BED0-3DF5518B3C2C}"/>
                </a:ext>
              </a:extLst>
            </p:cNvPr>
            <p:cNvSpPr/>
            <p:nvPr/>
          </p:nvSpPr>
          <p:spPr>
            <a:xfrm rot="8067191">
              <a:off x="5349395" y="1489211"/>
              <a:ext cx="1509711" cy="1509711"/>
            </a:xfrm>
            <a:prstGeom prst="teardrop">
              <a:avLst>
                <a:gd name="adj" fmla="val 96056"/>
              </a:avLst>
            </a:prstGeom>
            <a:solidFill>
              <a:srgbClr val="009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椭圆 6">
              <a:extLst>
                <a:ext uri="{FF2B5EF4-FFF2-40B4-BE49-F238E27FC236}">
                  <a16:creationId xmlns:a16="http://schemas.microsoft.com/office/drawing/2014/main" id="{D7466B66-9EB9-4523-9C8E-40B434C78133}"/>
                </a:ext>
              </a:extLst>
            </p:cNvPr>
            <p:cNvSpPr/>
            <p:nvPr/>
          </p:nvSpPr>
          <p:spPr>
            <a:xfrm>
              <a:off x="5417463" y="1557578"/>
              <a:ext cx="1357073" cy="135707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8" name="组合 7">
            <a:extLst>
              <a:ext uri="{FF2B5EF4-FFF2-40B4-BE49-F238E27FC236}">
                <a16:creationId xmlns:a16="http://schemas.microsoft.com/office/drawing/2014/main" id="{8CE390F9-E63F-44F1-978B-A9AF7FC17AE5}"/>
              </a:ext>
            </a:extLst>
          </p:cNvPr>
          <p:cNvGrpSpPr/>
          <p:nvPr/>
        </p:nvGrpSpPr>
        <p:grpSpPr>
          <a:xfrm rot="19500000">
            <a:off x="3448632" y="3017370"/>
            <a:ext cx="1244511" cy="1244511"/>
            <a:chOff x="5341143" y="1480823"/>
            <a:chExt cx="1509711" cy="1509711"/>
          </a:xfrm>
        </p:grpSpPr>
        <p:sp>
          <p:nvSpPr>
            <p:cNvPr id="9" name="泪滴形 8">
              <a:extLst>
                <a:ext uri="{FF2B5EF4-FFF2-40B4-BE49-F238E27FC236}">
                  <a16:creationId xmlns:a16="http://schemas.microsoft.com/office/drawing/2014/main" id="{0A353379-9F1A-47A5-919D-936D3EA1E0D1}"/>
                </a:ext>
              </a:extLst>
            </p:cNvPr>
            <p:cNvSpPr/>
            <p:nvPr/>
          </p:nvSpPr>
          <p:spPr>
            <a:xfrm rot="8067191">
              <a:off x="5341143" y="1480823"/>
              <a:ext cx="1509711" cy="1509711"/>
            </a:xfrm>
            <a:prstGeom prst="teardrop">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椭圆 9">
              <a:extLst>
                <a:ext uri="{FF2B5EF4-FFF2-40B4-BE49-F238E27FC236}">
                  <a16:creationId xmlns:a16="http://schemas.microsoft.com/office/drawing/2014/main" id="{635C64CE-535D-4873-B28C-DEEE458B55B6}"/>
                </a:ext>
              </a:extLst>
            </p:cNvPr>
            <p:cNvSpPr/>
            <p:nvPr/>
          </p:nvSpPr>
          <p:spPr>
            <a:xfrm>
              <a:off x="5417463" y="1557578"/>
              <a:ext cx="1357073" cy="135707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1" name="组合 10">
            <a:extLst>
              <a:ext uri="{FF2B5EF4-FFF2-40B4-BE49-F238E27FC236}">
                <a16:creationId xmlns:a16="http://schemas.microsoft.com/office/drawing/2014/main" id="{3F8B1004-2B1A-4CFA-9512-5BA0EA5372B3}"/>
              </a:ext>
            </a:extLst>
          </p:cNvPr>
          <p:cNvGrpSpPr/>
          <p:nvPr/>
        </p:nvGrpSpPr>
        <p:grpSpPr>
          <a:xfrm rot="2100000">
            <a:off x="7483907" y="3017369"/>
            <a:ext cx="1244511" cy="1244511"/>
            <a:chOff x="5341143" y="1480823"/>
            <a:chExt cx="1509711" cy="1509711"/>
          </a:xfrm>
        </p:grpSpPr>
        <p:sp>
          <p:nvSpPr>
            <p:cNvPr id="12" name="泪滴形 11">
              <a:extLst>
                <a:ext uri="{FF2B5EF4-FFF2-40B4-BE49-F238E27FC236}">
                  <a16:creationId xmlns:a16="http://schemas.microsoft.com/office/drawing/2014/main" id="{2BD7D6D4-39C8-4F7B-A93B-2884CAEBFC6C}"/>
                </a:ext>
              </a:extLst>
            </p:cNvPr>
            <p:cNvSpPr/>
            <p:nvPr/>
          </p:nvSpPr>
          <p:spPr>
            <a:xfrm rot="8067191">
              <a:off x="5341143" y="1480823"/>
              <a:ext cx="1509711" cy="1509711"/>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a:extLst>
                <a:ext uri="{FF2B5EF4-FFF2-40B4-BE49-F238E27FC236}">
                  <a16:creationId xmlns:a16="http://schemas.microsoft.com/office/drawing/2014/main" id="{C5F8BF20-1BA4-420A-9C69-4ADA60C395E2}"/>
                </a:ext>
              </a:extLst>
            </p:cNvPr>
            <p:cNvSpPr/>
            <p:nvPr/>
          </p:nvSpPr>
          <p:spPr>
            <a:xfrm>
              <a:off x="5417463" y="1557578"/>
              <a:ext cx="1357073" cy="135707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4" name="组合 13">
            <a:extLst>
              <a:ext uri="{FF2B5EF4-FFF2-40B4-BE49-F238E27FC236}">
                <a16:creationId xmlns:a16="http://schemas.microsoft.com/office/drawing/2014/main" id="{BD4C9C68-1FF2-4EF1-B11B-120A33E97479}"/>
              </a:ext>
            </a:extLst>
          </p:cNvPr>
          <p:cNvGrpSpPr/>
          <p:nvPr/>
        </p:nvGrpSpPr>
        <p:grpSpPr>
          <a:xfrm rot="17700000">
            <a:off x="2167051" y="4658872"/>
            <a:ext cx="1244511" cy="1244511"/>
            <a:chOff x="5341143" y="1480823"/>
            <a:chExt cx="1509711" cy="1509711"/>
          </a:xfrm>
        </p:grpSpPr>
        <p:sp>
          <p:nvSpPr>
            <p:cNvPr id="15" name="泪滴形 14">
              <a:extLst>
                <a:ext uri="{FF2B5EF4-FFF2-40B4-BE49-F238E27FC236}">
                  <a16:creationId xmlns:a16="http://schemas.microsoft.com/office/drawing/2014/main" id="{BA8370B3-6861-472A-82A7-E876160935F1}"/>
                </a:ext>
              </a:extLst>
            </p:cNvPr>
            <p:cNvSpPr/>
            <p:nvPr/>
          </p:nvSpPr>
          <p:spPr>
            <a:xfrm rot="8067191">
              <a:off x="5341143" y="1480823"/>
              <a:ext cx="1509711" cy="1509711"/>
            </a:xfrm>
            <a:prstGeom prst="teardrop">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6" name="椭圆 15">
              <a:extLst>
                <a:ext uri="{FF2B5EF4-FFF2-40B4-BE49-F238E27FC236}">
                  <a16:creationId xmlns:a16="http://schemas.microsoft.com/office/drawing/2014/main" id="{2E772655-EC6A-4C3F-BF7E-A992F562C865}"/>
                </a:ext>
              </a:extLst>
            </p:cNvPr>
            <p:cNvSpPr/>
            <p:nvPr/>
          </p:nvSpPr>
          <p:spPr>
            <a:xfrm>
              <a:off x="5417463" y="1557578"/>
              <a:ext cx="1357073" cy="135707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7" name="组合 16">
            <a:extLst>
              <a:ext uri="{FF2B5EF4-FFF2-40B4-BE49-F238E27FC236}">
                <a16:creationId xmlns:a16="http://schemas.microsoft.com/office/drawing/2014/main" id="{5E38C234-026F-492D-B4CE-74AD4B187268}"/>
              </a:ext>
            </a:extLst>
          </p:cNvPr>
          <p:cNvGrpSpPr/>
          <p:nvPr/>
        </p:nvGrpSpPr>
        <p:grpSpPr>
          <a:xfrm rot="3900000">
            <a:off x="8797699" y="4687873"/>
            <a:ext cx="1244511" cy="1244511"/>
            <a:chOff x="5341143" y="1480823"/>
            <a:chExt cx="1509711" cy="1509711"/>
          </a:xfrm>
        </p:grpSpPr>
        <p:sp>
          <p:nvSpPr>
            <p:cNvPr id="18" name="泪滴形 17">
              <a:extLst>
                <a:ext uri="{FF2B5EF4-FFF2-40B4-BE49-F238E27FC236}">
                  <a16:creationId xmlns:a16="http://schemas.microsoft.com/office/drawing/2014/main" id="{9BD74D69-4240-4EF1-A732-73BB67BEFAFA}"/>
                </a:ext>
              </a:extLst>
            </p:cNvPr>
            <p:cNvSpPr/>
            <p:nvPr/>
          </p:nvSpPr>
          <p:spPr>
            <a:xfrm rot="8067191">
              <a:off x="5341143" y="1480823"/>
              <a:ext cx="1509711" cy="1509711"/>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椭圆 18">
              <a:extLst>
                <a:ext uri="{FF2B5EF4-FFF2-40B4-BE49-F238E27FC236}">
                  <a16:creationId xmlns:a16="http://schemas.microsoft.com/office/drawing/2014/main" id="{9E1C9158-62F9-4CCC-A776-479B42EADBF5}"/>
                </a:ext>
              </a:extLst>
            </p:cNvPr>
            <p:cNvSpPr/>
            <p:nvPr/>
          </p:nvSpPr>
          <p:spPr>
            <a:xfrm>
              <a:off x="5417463" y="1557578"/>
              <a:ext cx="1357073" cy="135707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0" name="矩形 19">
            <a:extLst>
              <a:ext uri="{FF2B5EF4-FFF2-40B4-BE49-F238E27FC236}">
                <a16:creationId xmlns:a16="http://schemas.microsoft.com/office/drawing/2014/main" id="{08F04976-855E-4BCF-9DF6-8B00F15599CF}"/>
              </a:ext>
            </a:extLst>
          </p:cNvPr>
          <p:cNvSpPr/>
          <p:nvPr/>
        </p:nvSpPr>
        <p:spPr>
          <a:xfrm rot="16200000" flipV="1">
            <a:off x="4670823" y="1755169"/>
            <a:ext cx="981727" cy="93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文本框 20">
            <a:extLst>
              <a:ext uri="{FF2B5EF4-FFF2-40B4-BE49-F238E27FC236}">
                <a16:creationId xmlns:a16="http://schemas.microsoft.com/office/drawing/2014/main" id="{9F25F765-37FC-4816-AD9F-C5A24EC42EAD}"/>
              </a:ext>
            </a:extLst>
          </p:cNvPr>
          <p:cNvSpPr txBox="1"/>
          <p:nvPr/>
        </p:nvSpPr>
        <p:spPr>
          <a:xfrm>
            <a:off x="5208559" y="1324010"/>
            <a:ext cx="248054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钛极</a:t>
            </a:r>
            <a:r>
              <a:rPr kumimoji="0" lang="en-US" altLang="zh-CN" sz="1600"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OS</a:t>
            </a:r>
            <a:r>
              <a:rPr kumimoji="0" lang="zh-CN" altLang="en-US" sz="1600"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物联网操作系统</a:t>
            </a:r>
            <a:endParaRPr kumimoji="0" lang="en-US" altLang="zh-CN" sz="1600"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RTOS + </a:t>
            </a:r>
            <a:r>
              <a:rPr kumimoji="0" lang="en-US" altLang="zh-CN" sz="1600" b="1" i="0" u="none" strike="noStrike" kern="120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Arial Unicode MS" panose="020B0604020202020204" pitchFamily="34" charset="-122"/>
              </a:rPr>
              <a:t>Java</a:t>
            </a:r>
            <a:r>
              <a:rPr kumimoji="0" lang="zh-CN" altLang="en-US" sz="1600" b="1" i="0" u="none" strike="noStrike" kern="120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Arial Unicode MS" panose="020B0604020202020204" pitchFamily="34" charset="-122"/>
              </a:rPr>
              <a:t>引擎</a:t>
            </a:r>
            <a:endParaRPr kumimoji="0" lang="en-US" altLang="zh-CN" sz="1600" b="1" i="0" u="none" strike="noStrike" kern="120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Arial Unicode MS" panose="020B0604020202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驱动仓库支持组件</a:t>
            </a:r>
          </a:p>
        </p:txBody>
      </p:sp>
      <p:sp>
        <p:nvSpPr>
          <p:cNvPr id="22" name="矩形 21">
            <a:extLst>
              <a:ext uri="{FF2B5EF4-FFF2-40B4-BE49-F238E27FC236}">
                <a16:creationId xmlns:a16="http://schemas.microsoft.com/office/drawing/2014/main" id="{4612BB01-730B-4068-9C8F-3B4E8579916D}"/>
              </a:ext>
            </a:extLst>
          </p:cNvPr>
          <p:cNvSpPr/>
          <p:nvPr/>
        </p:nvSpPr>
        <p:spPr>
          <a:xfrm rot="16200000" flipV="1">
            <a:off x="7198246" y="2295948"/>
            <a:ext cx="981727" cy="93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文本框 22">
            <a:extLst>
              <a:ext uri="{FF2B5EF4-FFF2-40B4-BE49-F238E27FC236}">
                <a16:creationId xmlns:a16="http://schemas.microsoft.com/office/drawing/2014/main" id="{7E362DC2-A428-45C7-A8B1-42AA7A592BB2}"/>
              </a:ext>
            </a:extLst>
          </p:cNvPr>
          <p:cNvSpPr txBox="1"/>
          <p:nvPr/>
        </p:nvSpPr>
        <p:spPr>
          <a:xfrm>
            <a:off x="7735984" y="1864785"/>
            <a:ext cx="318069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Lite OS</a:t>
            </a:r>
            <a:r>
              <a:rPr kumimoji="0" lang="zh-CN" altLang="en-US"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物联网操作系统</a:t>
            </a:r>
            <a:endPar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rPr>
              <a:t>LiteOS + JavaScript</a:t>
            </a:r>
            <a:r>
              <a:rPr kumimoji="0" lang="zh-CN" altLang="en-US"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rPr>
              <a:t>引擎 </a:t>
            </a:r>
            <a:endPar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rPr>
              <a:t>传感框架、互联框架、安全框架</a:t>
            </a:r>
            <a:endPar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endParaRPr>
          </a:p>
        </p:txBody>
      </p:sp>
      <p:sp>
        <p:nvSpPr>
          <p:cNvPr id="24" name="矩形 23">
            <a:extLst>
              <a:ext uri="{FF2B5EF4-FFF2-40B4-BE49-F238E27FC236}">
                <a16:creationId xmlns:a16="http://schemas.microsoft.com/office/drawing/2014/main" id="{2ED3A731-24CB-415B-BF60-433D913959D0}"/>
              </a:ext>
            </a:extLst>
          </p:cNvPr>
          <p:cNvSpPr/>
          <p:nvPr/>
        </p:nvSpPr>
        <p:spPr>
          <a:xfrm rot="16200000" flipV="1">
            <a:off x="2079802" y="2277604"/>
            <a:ext cx="981727" cy="93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文本框 24">
            <a:extLst>
              <a:ext uri="{FF2B5EF4-FFF2-40B4-BE49-F238E27FC236}">
                <a16:creationId xmlns:a16="http://schemas.microsoft.com/office/drawing/2014/main" id="{35027872-9E40-481C-B994-B138F51C24F6}"/>
              </a:ext>
            </a:extLst>
          </p:cNvPr>
          <p:cNvSpPr txBox="1"/>
          <p:nvPr/>
        </p:nvSpPr>
        <p:spPr>
          <a:xfrm>
            <a:off x="2599816" y="1917798"/>
            <a:ext cx="249430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MA"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rPr>
              <a:t>AliOS Things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MA"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rPr>
              <a:t>AliOS</a:t>
            </a:r>
            <a:r>
              <a:rPr kumimoji="0" lang="fr-MA"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 + </a:t>
            </a:r>
            <a:r>
              <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rPr>
              <a:t>JavaScript</a:t>
            </a:r>
            <a:r>
              <a:rPr kumimoji="0" lang="zh-CN" altLang="en-US"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rPr>
              <a:t>引擎</a:t>
            </a:r>
            <a:endPar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全面协议栈组件等</a:t>
            </a:r>
            <a:endParaRPr kumimoji="0" lang="zh-CN" altLang="en-US"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26" name="矩形 25">
            <a:extLst>
              <a:ext uri="{FF2B5EF4-FFF2-40B4-BE49-F238E27FC236}">
                <a16:creationId xmlns:a16="http://schemas.microsoft.com/office/drawing/2014/main" id="{247E7A9A-D9ED-49F1-937C-A0701E0C7CDD}"/>
              </a:ext>
            </a:extLst>
          </p:cNvPr>
          <p:cNvSpPr/>
          <p:nvPr/>
        </p:nvSpPr>
        <p:spPr>
          <a:xfrm rot="16200000" flipV="1">
            <a:off x="88897" y="4131767"/>
            <a:ext cx="981727" cy="93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文本框 26">
            <a:extLst>
              <a:ext uri="{FF2B5EF4-FFF2-40B4-BE49-F238E27FC236}">
                <a16:creationId xmlns:a16="http://schemas.microsoft.com/office/drawing/2014/main" id="{13AD61EB-D117-40E5-AE21-86BF4F6405C5}"/>
              </a:ext>
            </a:extLst>
          </p:cNvPr>
          <p:cNvSpPr txBox="1"/>
          <p:nvPr/>
        </p:nvSpPr>
        <p:spPr>
          <a:xfrm>
            <a:off x="626634" y="3733747"/>
            <a:ext cx="25166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RUFF OS</a:t>
            </a:r>
            <a:r>
              <a:rPr kumimoji="0" lang="zh-CN" altLang="en-US"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物联网操作系统</a:t>
            </a:r>
            <a:endPar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Linux + JavaScript</a:t>
            </a:r>
            <a:r>
              <a:rPr kumimoji="0" lang="zh-CN" altLang="en-US"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引擎</a:t>
            </a:r>
            <a:endPar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提供传感器驱动</a:t>
            </a:r>
            <a:endPar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endParaRPr>
          </a:p>
        </p:txBody>
      </p:sp>
      <p:sp>
        <p:nvSpPr>
          <p:cNvPr id="28" name="矩形 27">
            <a:extLst>
              <a:ext uri="{FF2B5EF4-FFF2-40B4-BE49-F238E27FC236}">
                <a16:creationId xmlns:a16="http://schemas.microsoft.com/office/drawing/2014/main" id="{3ED8003A-07DE-4625-AA2E-C10EE6DB9125}"/>
              </a:ext>
            </a:extLst>
          </p:cNvPr>
          <p:cNvSpPr/>
          <p:nvPr/>
        </p:nvSpPr>
        <p:spPr>
          <a:xfrm rot="16200000" flipV="1">
            <a:off x="9103621" y="4086822"/>
            <a:ext cx="981727" cy="93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文本框 28">
            <a:extLst>
              <a:ext uri="{FF2B5EF4-FFF2-40B4-BE49-F238E27FC236}">
                <a16:creationId xmlns:a16="http://schemas.microsoft.com/office/drawing/2014/main" id="{A5C3A993-EEDB-4BF1-827D-0A2BEB05824E}"/>
              </a:ext>
            </a:extLst>
          </p:cNvPr>
          <p:cNvSpPr txBox="1"/>
          <p:nvPr/>
        </p:nvSpPr>
        <p:spPr>
          <a:xfrm>
            <a:off x="9641358" y="3685164"/>
            <a:ext cx="255064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MA"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Arial Unicode MS" panose="020B0604020202020204" pitchFamily="34" charset="-122"/>
              </a:rPr>
              <a:t>RT-Thread</a:t>
            </a:r>
            <a:r>
              <a:rPr kumimoji="0" lang="zh-CN" altLang="en-US"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rPr>
              <a:t>实时操作系统</a:t>
            </a:r>
            <a:endPar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rPr>
              <a:t>RTOS + MicroPython</a:t>
            </a:r>
            <a:r>
              <a:rPr kumimoji="0" lang="zh-CN" altLang="en-US"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rPr>
              <a:t>引擎</a:t>
            </a:r>
            <a:endParaRPr kumimoji="0" lang="en-US" altLang="zh-CN"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仿宋" panose="02010609060101010101" pitchFamily="49" charset="-122"/>
                <a:ea typeface="仿宋" panose="02010609060101010101" pitchFamily="49" charset="-122"/>
                <a:cs typeface="+mn-cs"/>
              </a:rPr>
              <a:t>文件系统、图形、连接</a:t>
            </a:r>
            <a:endParaRPr kumimoji="0" lang="zh-CN" altLang="en-US" sz="1600"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endParaRPr>
          </a:p>
        </p:txBody>
      </p:sp>
      <p:sp>
        <p:nvSpPr>
          <p:cNvPr id="45" name="文本框 44">
            <a:extLst>
              <a:ext uri="{FF2B5EF4-FFF2-40B4-BE49-F238E27FC236}">
                <a16:creationId xmlns:a16="http://schemas.microsoft.com/office/drawing/2014/main" id="{2756FB7A-05F3-42E0-958B-6B2B44A374F5}"/>
              </a:ext>
            </a:extLst>
          </p:cNvPr>
          <p:cNvSpPr txBox="1"/>
          <p:nvPr/>
        </p:nvSpPr>
        <p:spPr>
          <a:xfrm>
            <a:off x="2266950" y="5050294"/>
            <a:ext cx="10803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white"/>
                </a:solidFill>
                <a:effectLst/>
                <a:uLnTx/>
                <a:uFillTx/>
                <a:latin typeface="Arial Black" panose="020B0A04020102020204" pitchFamily="34" charset="0"/>
                <a:ea typeface="DFPLiYuan-XB" panose="020F0800000000000000" pitchFamily="34" charset="-120"/>
                <a:cs typeface="+mn-cs"/>
              </a:rPr>
              <a:t>RUFF</a:t>
            </a:r>
          </a:p>
        </p:txBody>
      </p:sp>
      <p:sp>
        <p:nvSpPr>
          <p:cNvPr id="46" name="文本框 45">
            <a:extLst>
              <a:ext uri="{FF2B5EF4-FFF2-40B4-BE49-F238E27FC236}">
                <a16:creationId xmlns:a16="http://schemas.microsoft.com/office/drawing/2014/main" id="{74BCD105-A62A-433C-8C75-DC7408683C84}"/>
              </a:ext>
            </a:extLst>
          </p:cNvPr>
          <p:cNvSpPr txBox="1"/>
          <p:nvPr/>
        </p:nvSpPr>
        <p:spPr>
          <a:xfrm>
            <a:off x="3707088" y="3407700"/>
            <a:ext cx="9220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white"/>
                </a:solidFill>
                <a:effectLst/>
                <a:uLnTx/>
                <a:uFillTx/>
                <a:latin typeface="Arial Black" panose="020B0A04020102020204" pitchFamily="34" charset="0"/>
                <a:ea typeface="DFPLiYuan-XB" panose="020F0800000000000000" pitchFamily="34" charset="-120"/>
                <a:cs typeface="+mn-cs"/>
              </a:rPr>
              <a:t>阿里</a:t>
            </a:r>
            <a:endParaRPr kumimoji="0" lang="zh-CN" altLang="en-US" sz="2400" b="1" i="0" u="none" strike="noStrike" kern="1200" cap="none" spc="0" normalizeH="0" baseline="0" noProof="0" dirty="0">
              <a:ln>
                <a:noFill/>
              </a:ln>
              <a:solidFill>
                <a:prstClr val="white"/>
              </a:solidFill>
              <a:effectLst/>
              <a:uLnTx/>
              <a:uFillTx/>
              <a:latin typeface="Arial Black" panose="020B0A04020102020204" pitchFamily="34" charset="0"/>
              <a:ea typeface="DFPLiYuan-XB" panose="020F0800000000000000" pitchFamily="34" charset="-120"/>
              <a:cs typeface="+mn-cs"/>
            </a:endParaRPr>
          </a:p>
        </p:txBody>
      </p:sp>
      <p:sp>
        <p:nvSpPr>
          <p:cNvPr id="47" name="文本框 46">
            <a:extLst>
              <a:ext uri="{FF2B5EF4-FFF2-40B4-BE49-F238E27FC236}">
                <a16:creationId xmlns:a16="http://schemas.microsoft.com/office/drawing/2014/main" id="{37C8617E-B0FC-4CF9-A920-CEDF89C678EE}"/>
              </a:ext>
            </a:extLst>
          </p:cNvPr>
          <p:cNvSpPr txBox="1"/>
          <p:nvPr/>
        </p:nvSpPr>
        <p:spPr>
          <a:xfrm>
            <a:off x="5653206" y="2597181"/>
            <a:ext cx="93180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Arial Black" panose="020B0A04020102020204" pitchFamily="34" charset="0"/>
                <a:ea typeface="DFPLiYuan-XB" panose="020F0800000000000000" pitchFamily="34" charset="-120"/>
                <a:cs typeface="+mn-cs"/>
              </a:rPr>
              <a:t>钛云</a:t>
            </a:r>
            <a:endParaRPr kumimoji="0" lang="en-US" altLang="zh-CN" sz="2400" b="1" i="0" u="none" strike="noStrike" kern="1200" cap="none" spc="0" normalizeH="0" baseline="0" noProof="0">
              <a:ln>
                <a:noFill/>
              </a:ln>
              <a:solidFill>
                <a:srgbClr val="FF0000"/>
              </a:solidFill>
              <a:effectLst/>
              <a:uLnTx/>
              <a:uFillTx/>
              <a:latin typeface="Arial Black" panose="020B0A04020102020204" pitchFamily="34" charset="0"/>
              <a:ea typeface="DFPLiYuan-XB" panose="020F0800000000000000"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Arial Black" panose="020B0A04020102020204" pitchFamily="34" charset="0"/>
                <a:ea typeface="DFPLiYuan-XB" panose="020F0800000000000000" pitchFamily="34" charset="-120"/>
                <a:cs typeface="+mn-cs"/>
              </a:rPr>
              <a:t>物联</a:t>
            </a:r>
            <a:endParaRPr kumimoji="0" lang="zh-CN" altLang="en-US" sz="2400" b="1" i="0" u="none" strike="noStrike" kern="1200" cap="none" spc="0" normalizeH="0" baseline="0" noProof="0" dirty="0">
              <a:ln>
                <a:noFill/>
              </a:ln>
              <a:solidFill>
                <a:srgbClr val="FF0000"/>
              </a:solidFill>
              <a:effectLst/>
              <a:uLnTx/>
              <a:uFillTx/>
              <a:latin typeface="Arial Black" panose="020B0A04020102020204" pitchFamily="34" charset="0"/>
              <a:ea typeface="DFPLiYuan-XB" panose="020F0800000000000000" pitchFamily="34" charset="-120"/>
              <a:cs typeface="+mn-cs"/>
            </a:endParaRPr>
          </a:p>
        </p:txBody>
      </p:sp>
      <p:sp>
        <p:nvSpPr>
          <p:cNvPr id="48" name="文本框 47">
            <a:extLst>
              <a:ext uri="{FF2B5EF4-FFF2-40B4-BE49-F238E27FC236}">
                <a16:creationId xmlns:a16="http://schemas.microsoft.com/office/drawing/2014/main" id="{6FC9C010-7352-4128-8508-697E08B46A00}"/>
              </a:ext>
            </a:extLst>
          </p:cNvPr>
          <p:cNvSpPr txBox="1"/>
          <p:nvPr/>
        </p:nvSpPr>
        <p:spPr>
          <a:xfrm>
            <a:off x="7669839" y="3395853"/>
            <a:ext cx="8726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white"/>
                </a:solidFill>
                <a:effectLst/>
                <a:uLnTx/>
                <a:uFillTx/>
                <a:latin typeface="Arial Black" panose="020B0A04020102020204" pitchFamily="34" charset="0"/>
                <a:ea typeface="DFPLiYuan-XB" panose="020F0800000000000000" pitchFamily="34" charset="-120"/>
                <a:cs typeface="+mn-cs"/>
              </a:rPr>
              <a:t>华为</a:t>
            </a:r>
            <a:endParaRPr kumimoji="0" lang="en-US" altLang="zh-CN" sz="2400" b="1" i="0" u="none" strike="noStrike" kern="1200" cap="none" spc="0" normalizeH="0" baseline="0" noProof="0">
              <a:ln>
                <a:noFill/>
              </a:ln>
              <a:solidFill>
                <a:prstClr val="white"/>
              </a:solidFill>
              <a:effectLst/>
              <a:uLnTx/>
              <a:uFillTx/>
              <a:latin typeface="Arial Black" panose="020B0A04020102020204" pitchFamily="34" charset="0"/>
              <a:ea typeface="DFPLiYuan-XB" panose="020F0800000000000000" pitchFamily="34" charset="-120"/>
              <a:cs typeface="+mn-cs"/>
            </a:endParaRPr>
          </a:p>
        </p:txBody>
      </p:sp>
      <p:sp>
        <p:nvSpPr>
          <p:cNvPr id="49" name="文本框 48">
            <a:extLst>
              <a:ext uri="{FF2B5EF4-FFF2-40B4-BE49-F238E27FC236}">
                <a16:creationId xmlns:a16="http://schemas.microsoft.com/office/drawing/2014/main" id="{C676E8FB-DA9F-44EA-9536-D12C3D46C8A6}"/>
              </a:ext>
            </a:extLst>
          </p:cNvPr>
          <p:cNvSpPr txBox="1"/>
          <p:nvPr/>
        </p:nvSpPr>
        <p:spPr>
          <a:xfrm>
            <a:off x="9021265" y="4885257"/>
            <a:ext cx="99526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white"/>
                </a:solidFill>
                <a:effectLst/>
                <a:uLnTx/>
                <a:uFillTx/>
                <a:latin typeface="DFPLiYuan-XB"/>
                <a:ea typeface="宋体" panose="02010600030101010101" pitchFamily="2" charset="-122"/>
                <a:cs typeface="+mn-cs"/>
              </a:rPr>
              <a:t>睿赛德</a:t>
            </a:r>
            <a:endParaRPr kumimoji="0" lang="zh-CN" altLang="en-US" sz="2400" b="1" i="0" u="none" strike="noStrike" kern="1200" cap="none" spc="0" normalizeH="0" baseline="0" noProof="0">
              <a:ln>
                <a:noFill/>
              </a:ln>
              <a:solidFill>
                <a:prstClr val="white"/>
              </a:solidFill>
              <a:effectLst/>
              <a:uLnTx/>
              <a:uFillTx/>
              <a:latin typeface="DFPLiYuan-XB"/>
              <a:ea typeface="DFPLiYuan-XB" panose="020F0800000000000000" pitchFamily="34" charset="-120"/>
              <a:cs typeface="+mn-cs"/>
            </a:endParaRPr>
          </a:p>
        </p:txBody>
      </p:sp>
      <p:grpSp>
        <p:nvGrpSpPr>
          <p:cNvPr id="40" name="组合 39"/>
          <p:cNvGrpSpPr/>
          <p:nvPr/>
        </p:nvGrpSpPr>
        <p:grpSpPr>
          <a:xfrm>
            <a:off x="6823584" y="4656964"/>
            <a:ext cx="1113876" cy="1113757"/>
            <a:chOff x="5623114" y="490187"/>
            <a:chExt cx="1113876" cy="1113757"/>
          </a:xfrm>
        </p:grpSpPr>
        <p:sp>
          <p:nvSpPr>
            <p:cNvPr id="59" name="椭圆 58"/>
            <p:cNvSpPr/>
            <p:nvPr/>
          </p:nvSpPr>
          <p:spPr>
            <a:xfrm>
              <a:off x="5623114" y="490187"/>
              <a:ext cx="1113876" cy="1113757"/>
            </a:xfrm>
            <a:prstGeom prst="ellipse">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0" name="椭圆 5"/>
            <p:cNvSpPr/>
            <p:nvPr/>
          </p:nvSpPr>
          <p:spPr>
            <a:xfrm>
              <a:off x="5782350" y="649325"/>
              <a:ext cx="795403" cy="7954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320" tIns="20320" rIns="20320" bIns="2032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zh-CN" altLang="en-US" sz="1600" b="0" i="0" u="none" strike="noStrike" kern="1200" cap="none" spc="0" normalizeH="0" baseline="0" noProof="0">
                  <a:ln>
                    <a:noFill/>
                  </a:ln>
                  <a:solidFill>
                    <a:prstClr val="black">
                      <a:hueOff val="0"/>
                      <a:satOff val="0"/>
                      <a:lumOff val="0"/>
                      <a:alphaOff val="0"/>
                    </a:prstClr>
                  </a:solidFill>
                  <a:effectLst/>
                  <a:uLnTx/>
                  <a:uFillTx/>
                  <a:latin typeface="Calibri"/>
                  <a:ea typeface="宋体" panose="02010600030101010101" pitchFamily="2" charset="-122"/>
                  <a:cs typeface="+mn-cs"/>
                </a:rPr>
                <a:t>降低</a:t>
              </a:r>
              <a:endParaRPr kumimoji="0" lang="en-US" altLang="zh-CN" sz="1600" b="0" i="0" u="none" strike="noStrike" kern="1200" cap="none" spc="0" normalizeH="0" baseline="0" noProof="0">
                <a:ln>
                  <a:noFill/>
                </a:ln>
                <a:solidFill>
                  <a:prstClr val="black">
                    <a:hueOff val="0"/>
                    <a:satOff val="0"/>
                    <a:lumOff val="0"/>
                    <a:alphaOff val="0"/>
                  </a:prstClr>
                </a:solidFill>
                <a:effectLst/>
                <a:uLnTx/>
                <a:uFillTx/>
                <a:latin typeface="Calibri"/>
                <a:ea typeface="宋体" panose="02010600030101010101" pitchFamily="2" charset="-122"/>
                <a:cs typeface="+mn-cs"/>
              </a:endParaRPr>
            </a:p>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zh-CN" altLang="en-US" sz="1600" b="0" i="0" u="none" strike="noStrike" kern="1200" cap="none" spc="0" normalizeH="0" baseline="0" noProof="0">
                  <a:ln>
                    <a:noFill/>
                  </a:ln>
                  <a:solidFill>
                    <a:prstClr val="black">
                      <a:hueOff val="0"/>
                      <a:satOff val="0"/>
                      <a:lumOff val="0"/>
                      <a:alphaOff val="0"/>
                    </a:prstClr>
                  </a:solidFill>
                  <a:effectLst/>
                  <a:uLnTx/>
                  <a:uFillTx/>
                  <a:latin typeface="Calibri"/>
                  <a:ea typeface="宋体" panose="02010600030101010101" pitchFamily="2" charset="-122"/>
                  <a:cs typeface="+mn-cs"/>
                </a:rPr>
                <a:t>成本</a:t>
              </a:r>
            </a:p>
          </p:txBody>
        </p:sp>
      </p:grpSp>
      <p:grpSp>
        <p:nvGrpSpPr>
          <p:cNvPr id="42" name="组合 41"/>
          <p:cNvGrpSpPr/>
          <p:nvPr/>
        </p:nvGrpSpPr>
        <p:grpSpPr>
          <a:xfrm>
            <a:off x="5544729" y="5441287"/>
            <a:ext cx="1113876" cy="1113757"/>
            <a:chOff x="3521994" y="509232"/>
            <a:chExt cx="1113876" cy="1113757"/>
          </a:xfrm>
        </p:grpSpPr>
        <p:sp>
          <p:nvSpPr>
            <p:cNvPr id="57" name="椭圆 56"/>
            <p:cNvSpPr/>
            <p:nvPr/>
          </p:nvSpPr>
          <p:spPr>
            <a:xfrm>
              <a:off x="3521994" y="509232"/>
              <a:ext cx="1113876" cy="1113757"/>
            </a:xfrm>
            <a:prstGeom prst="ellipse">
              <a:avLst/>
            </a:prstGeom>
          </p:spPr>
          <p:style>
            <a:lnRef idx="2">
              <a:schemeClr val="accent5">
                <a:hueOff val="-4966938"/>
                <a:satOff val="19906"/>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8" name="椭圆 8"/>
            <p:cNvSpPr/>
            <p:nvPr/>
          </p:nvSpPr>
          <p:spPr>
            <a:xfrm>
              <a:off x="3681230" y="668370"/>
              <a:ext cx="795403" cy="7954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320" tIns="20320" rIns="20320" bIns="2032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zh-CN" altLang="en-US" sz="1600" b="0" i="0" u="none" strike="noStrike" kern="1200" cap="none" spc="0" normalizeH="0" baseline="0" noProof="0">
                  <a:ln>
                    <a:noFill/>
                  </a:ln>
                  <a:solidFill>
                    <a:prstClr val="black">
                      <a:hueOff val="0"/>
                      <a:satOff val="0"/>
                      <a:lumOff val="0"/>
                      <a:alphaOff val="0"/>
                    </a:prstClr>
                  </a:solidFill>
                  <a:effectLst/>
                  <a:uLnTx/>
                  <a:uFillTx/>
                  <a:latin typeface="Calibri"/>
                  <a:ea typeface="宋体" panose="02010600030101010101" pitchFamily="2" charset="-122"/>
                  <a:cs typeface="+mn-cs"/>
                </a:rPr>
                <a:t>配套</a:t>
              </a:r>
              <a:endParaRPr kumimoji="0" lang="en-US" altLang="zh-CN" sz="1600" b="0" i="0" u="none" strike="noStrike" kern="1200" cap="none" spc="0" normalizeH="0" baseline="0" noProof="0">
                <a:ln>
                  <a:noFill/>
                </a:ln>
                <a:solidFill>
                  <a:prstClr val="black">
                    <a:hueOff val="0"/>
                    <a:satOff val="0"/>
                    <a:lumOff val="0"/>
                    <a:alphaOff val="0"/>
                  </a:prstClr>
                </a:solidFill>
                <a:effectLst/>
                <a:uLnTx/>
                <a:uFillTx/>
                <a:latin typeface="Calibri"/>
                <a:ea typeface="宋体" panose="02010600030101010101" pitchFamily="2" charset="-122"/>
                <a:cs typeface="+mn-cs"/>
              </a:endParaRPr>
            </a:p>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zh-CN" altLang="en-US" sz="1600" b="0" i="0" u="none" strike="noStrike" kern="1200" cap="none" spc="0" normalizeH="0" baseline="0" noProof="0">
                  <a:ln>
                    <a:noFill/>
                  </a:ln>
                  <a:solidFill>
                    <a:prstClr val="black">
                      <a:hueOff val="0"/>
                      <a:satOff val="0"/>
                      <a:lumOff val="0"/>
                      <a:alphaOff val="0"/>
                    </a:prstClr>
                  </a:solidFill>
                  <a:effectLst/>
                  <a:uLnTx/>
                  <a:uFillTx/>
                  <a:latin typeface="Calibri"/>
                  <a:ea typeface="宋体" panose="02010600030101010101" pitchFamily="2" charset="-122"/>
                  <a:cs typeface="+mn-cs"/>
                </a:rPr>
                <a:t>组件</a:t>
              </a:r>
            </a:p>
          </p:txBody>
        </p:sp>
      </p:grpSp>
      <p:grpSp>
        <p:nvGrpSpPr>
          <p:cNvPr id="44" name="组合 43"/>
          <p:cNvGrpSpPr/>
          <p:nvPr/>
        </p:nvGrpSpPr>
        <p:grpSpPr>
          <a:xfrm>
            <a:off x="4308755" y="4582998"/>
            <a:ext cx="1113876" cy="1113757"/>
            <a:chOff x="1175699" y="509243"/>
            <a:chExt cx="1113876" cy="1113757"/>
          </a:xfrm>
        </p:grpSpPr>
        <p:sp>
          <p:nvSpPr>
            <p:cNvPr id="50" name="椭圆 49"/>
            <p:cNvSpPr/>
            <p:nvPr/>
          </p:nvSpPr>
          <p:spPr>
            <a:xfrm>
              <a:off x="1175699" y="509243"/>
              <a:ext cx="1113876" cy="1113757"/>
            </a:xfrm>
            <a:prstGeom prst="ellipse">
              <a:avLst/>
            </a:prstGeom>
          </p:spPr>
          <p:style>
            <a:lnRef idx="2">
              <a:schemeClr val="accent5">
                <a:hueOff val="-9933876"/>
                <a:satOff val="39811"/>
                <a:lumOff val="86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6" name="椭圆 11"/>
            <p:cNvSpPr/>
            <p:nvPr/>
          </p:nvSpPr>
          <p:spPr>
            <a:xfrm>
              <a:off x="1334935" y="668381"/>
              <a:ext cx="795403" cy="7954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320" tIns="20320" rIns="20320" bIns="2032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zh-CN" altLang="en-US" sz="1600" b="0" i="0" u="none" strike="noStrike" kern="1200" cap="none" spc="0" normalizeH="0" baseline="0" noProof="0" dirty="0">
                  <a:ln>
                    <a:noFill/>
                  </a:ln>
                  <a:solidFill>
                    <a:prstClr val="black">
                      <a:hueOff val="0"/>
                      <a:satOff val="0"/>
                      <a:lumOff val="0"/>
                      <a:alphaOff val="0"/>
                    </a:prstClr>
                  </a:solidFill>
                  <a:effectLst/>
                  <a:uLnTx/>
                  <a:uFillTx/>
                  <a:latin typeface="Calibri"/>
                  <a:ea typeface="宋体" panose="02010600030101010101" pitchFamily="2" charset="-122"/>
                  <a:cs typeface="+mn-cs"/>
                </a:rPr>
                <a:t>引入高级语言</a:t>
              </a:r>
            </a:p>
          </p:txBody>
        </p:sp>
      </p:grpSp>
      <p:cxnSp>
        <p:nvCxnSpPr>
          <p:cNvPr id="4" name="直接箭头连接符 3"/>
          <p:cNvCxnSpPr/>
          <p:nvPr/>
        </p:nvCxnSpPr>
        <p:spPr>
          <a:xfrm>
            <a:off x="6883844" y="3248994"/>
            <a:ext cx="619648" cy="293717"/>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rot="1482416">
            <a:off x="6675259" y="3422084"/>
            <a:ext cx="726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合作伙伴</a:t>
            </a:r>
          </a:p>
        </p:txBody>
      </p:sp>
    </p:spTree>
    <p:extLst>
      <p:ext uri="{BB962C8B-B14F-4D97-AF65-F5344CB8AC3E}">
        <p14:creationId xmlns:p14="http://schemas.microsoft.com/office/powerpoint/2010/main" val="3470669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7BB37-8410-4E1F-98E2-DCBF14E220F7}"/>
              </a:ext>
            </a:extLst>
          </p:cNvPr>
          <p:cNvSpPr txBox="1">
            <a:spLocks/>
          </p:cNvSpPr>
          <p:nvPr/>
        </p:nvSpPr>
        <p:spPr>
          <a:xfrm>
            <a:off x="3533933" y="443300"/>
            <a:ext cx="5265348" cy="552450"/>
          </a:xfrm>
          <a:prstGeom prst="rect">
            <a:avLst/>
          </a:prstGeom>
          <a:noFill/>
          <a:ln>
            <a:noFill/>
          </a:ln>
          <a:effectLst>
            <a:innerShdw blurRad="63500" dist="50800" dir="2700000">
              <a:prstClr val="black">
                <a:alpha val="50000"/>
              </a:prstClr>
            </a:innerShdw>
          </a:effectLst>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700" dirty="0">
                <a:latin typeface="黑体" panose="02010609060101010101" pitchFamily="49" charset="-122"/>
                <a:ea typeface="黑体" panose="02010609060101010101" pitchFamily="49" charset="-122"/>
              </a:rPr>
              <a:t>钛极</a:t>
            </a:r>
            <a:r>
              <a:rPr lang="en-US" altLang="zh-CN" sz="2700" dirty="0">
                <a:latin typeface="黑体" panose="02010609060101010101" pitchFamily="49" charset="-122"/>
                <a:ea typeface="黑体" panose="02010609060101010101" pitchFamily="49" charset="-122"/>
              </a:rPr>
              <a:t>OS</a:t>
            </a:r>
            <a:r>
              <a:rPr lang="zh-CN" altLang="en-US" sz="2700" dirty="0">
                <a:latin typeface="黑体" panose="02010609060101010101" pitchFamily="49" charset="-122"/>
                <a:ea typeface="黑体" panose="02010609060101010101" pitchFamily="49" charset="-122"/>
              </a:rPr>
              <a:t>简单介绍</a:t>
            </a:r>
          </a:p>
        </p:txBody>
      </p:sp>
      <p:sp>
        <p:nvSpPr>
          <p:cNvPr id="3" name="文本框 2">
            <a:extLst>
              <a:ext uri="{FF2B5EF4-FFF2-40B4-BE49-F238E27FC236}">
                <a16:creationId xmlns:a16="http://schemas.microsoft.com/office/drawing/2014/main" id="{E7652C48-A45D-4F2F-8F8B-A063C18DEF67}"/>
              </a:ext>
            </a:extLst>
          </p:cNvPr>
          <p:cNvSpPr txBox="1"/>
          <p:nvPr/>
        </p:nvSpPr>
        <p:spPr>
          <a:xfrm>
            <a:off x="2021747" y="1104017"/>
            <a:ext cx="8289720" cy="2308324"/>
          </a:xfrm>
          <a:prstGeom prst="rect">
            <a:avLst/>
          </a:prstGeom>
          <a:noFill/>
        </p:spPr>
        <p:txBody>
          <a:bodyPr wrap="square" rtlCol="0">
            <a:spAutoFit/>
          </a:bodyPr>
          <a:lstStyle/>
          <a:p>
            <a:r>
              <a:rPr lang="zh-CN" altLang="en-US" dirty="0"/>
              <a:t>         钛极</a:t>
            </a:r>
            <a:r>
              <a:rPr lang="en-US" altLang="zh-CN" dirty="0"/>
              <a:t>OS (</a:t>
            </a:r>
            <a:r>
              <a:rPr lang="en-US" altLang="zh-CN" dirty="0" err="1"/>
              <a:t>TiJOS</a:t>
            </a:r>
            <a:r>
              <a:rPr lang="en-US" altLang="zh-CN" dirty="0"/>
              <a:t>)</a:t>
            </a:r>
            <a:r>
              <a:rPr lang="zh-CN" altLang="en-US" dirty="0"/>
              <a:t>是一个支持 </a:t>
            </a:r>
            <a:r>
              <a:rPr lang="en-US" altLang="zh-CN" dirty="0"/>
              <a:t>Java </a:t>
            </a:r>
            <a:r>
              <a:rPr lang="zh-CN" altLang="en-US" dirty="0"/>
              <a:t>语言开发嵌入式智能硬件的物联网操作系统，支持大部分的</a:t>
            </a:r>
            <a:r>
              <a:rPr lang="en-US" altLang="zh-CN" dirty="0"/>
              <a:t>Java</a:t>
            </a:r>
            <a:r>
              <a:rPr lang="zh-CN" altLang="en-US" dirty="0"/>
              <a:t>特性，与标准</a:t>
            </a:r>
            <a:r>
              <a:rPr lang="en-US" altLang="zh-CN" dirty="0"/>
              <a:t>Java</a:t>
            </a:r>
            <a:r>
              <a:rPr lang="zh-CN" altLang="en-US" dirty="0"/>
              <a:t>兼容，并通过</a:t>
            </a:r>
            <a:r>
              <a:rPr lang="en-US" altLang="zh-CN" dirty="0"/>
              <a:t>Eclipse</a:t>
            </a:r>
            <a:r>
              <a:rPr lang="zh-CN" altLang="en-US" dirty="0"/>
              <a:t>进行开发，同时钛极</a:t>
            </a:r>
            <a:r>
              <a:rPr lang="en-US" altLang="zh-CN" dirty="0"/>
              <a:t>OS</a:t>
            </a:r>
            <a:r>
              <a:rPr lang="zh-CN" altLang="en-US" dirty="0"/>
              <a:t>还支持多应用。</a:t>
            </a:r>
            <a:endParaRPr lang="en-US" altLang="zh-CN" dirty="0"/>
          </a:p>
          <a:p>
            <a:r>
              <a:rPr lang="en-US" altLang="zh-CN" dirty="0"/>
              <a:t>         </a:t>
            </a:r>
            <a:r>
              <a:rPr lang="zh-CN" altLang="en-US" dirty="0"/>
              <a:t>钛极</a:t>
            </a:r>
            <a:r>
              <a:rPr lang="en-US" altLang="zh-CN" dirty="0"/>
              <a:t>OS(</a:t>
            </a:r>
            <a:r>
              <a:rPr lang="en-US" altLang="zh-CN" dirty="0" err="1"/>
              <a:t>TiJOS</a:t>
            </a:r>
            <a:r>
              <a:rPr lang="en-US" altLang="zh-CN" dirty="0"/>
              <a:t>)</a:t>
            </a:r>
            <a:r>
              <a:rPr lang="zh-CN" altLang="en-US" dirty="0"/>
              <a:t>实现机制更像安卓、由内核掌管底层硬件资源，软硬隔离，同时集成高效的</a:t>
            </a:r>
            <a:r>
              <a:rPr lang="en-US" altLang="zh-CN" dirty="0"/>
              <a:t>Java</a:t>
            </a:r>
            <a:r>
              <a:rPr lang="zh-CN" altLang="en-US" dirty="0"/>
              <a:t>虚拟机，通过对硬件抽象，异步</a:t>
            </a:r>
            <a:r>
              <a:rPr lang="en-US" altLang="zh-CN" dirty="0"/>
              <a:t>IO, </a:t>
            </a:r>
            <a:r>
              <a:rPr lang="zh-CN" altLang="en-US" dirty="0"/>
              <a:t>多线程、沙盒运行，事件驱动以及面向对象的</a:t>
            </a:r>
            <a:r>
              <a:rPr lang="en-US" altLang="zh-CN" dirty="0"/>
              <a:t>Java</a:t>
            </a:r>
            <a:r>
              <a:rPr lang="zh-CN" altLang="en-US" dirty="0"/>
              <a:t>语言开发等多种技术，使物联网硬件应用开发变得轻松且高效。</a:t>
            </a:r>
          </a:p>
          <a:p>
            <a:endParaRPr lang="zh-CN" altLang="en-US" dirty="0"/>
          </a:p>
        </p:txBody>
      </p:sp>
      <p:sp>
        <p:nvSpPr>
          <p:cNvPr id="4" name="矩形: 圆角 3">
            <a:extLst>
              <a:ext uri="{FF2B5EF4-FFF2-40B4-BE49-F238E27FC236}">
                <a16:creationId xmlns:a16="http://schemas.microsoft.com/office/drawing/2014/main" id="{B9F5B143-4FC9-4F24-92A1-77A391276C77}"/>
              </a:ext>
            </a:extLst>
          </p:cNvPr>
          <p:cNvSpPr/>
          <p:nvPr/>
        </p:nvSpPr>
        <p:spPr>
          <a:xfrm>
            <a:off x="2021747" y="3445660"/>
            <a:ext cx="5863904" cy="975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t>钛极</a:t>
            </a:r>
            <a:r>
              <a:rPr lang="en-US" altLang="zh-CN" sz="2800" dirty="0"/>
              <a:t>OS</a:t>
            </a:r>
            <a:r>
              <a:rPr lang="zh-CN" altLang="en-US" sz="2800" dirty="0"/>
              <a:t>一站式物联网硬件开发系统</a:t>
            </a:r>
          </a:p>
        </p:txBody>
      </p:sp>
      <p:sp>
        <p:nvSpPr>
          <p:cNvPr id="5" name="矩形: 圆角 4">
            <a:extLst>
              <a:ext uri="{FF2B5EF4-FFF2-40B4-BE49-F238E27FC236}">
                <a16:creationId xmlns:a16="http://schemas.microsoft.com/office/drawing/2014/main" id="{DEFFCA08-0BD1-4DEE-A268-899EF7DD428C}"/>
              </a:ext>
            </a:extLst>
          </p:cNvPr>
          <p:cNvSpPr/>
          <p:nvPr/>
        </p:nvSpPr>
        <p:spPr>
          <a:xfrm>
            <a:off x="4229448" y="4529190"/>
            <a:ext cx="6082019" cy="1359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FFF00"/>
                </a:solidFill>
              </a:rPr>
              <a:t>钛极</a:t>
            </a:r>
            <a:r>
              <a:rPr lang="en-US" altLang="zh-CN" sz="2000" dirty="0">
                <a:solidFill>
                  <a:srgbClr val="FFFF00"/>
                </a:solidFill>
              </a:rPr>
              <a:t>OS——</a:t>
            </a:r>
            <a:r>
              <a:rPr lang="zh-CN" altLang="en-US" sz="2000" dirty="0">
                <a:solidFill>
                  <a:srgbClr val="FFFF00"/>
                </a:solidFill>
              </a:rPr>
              <a:t>你的专属物联网开发利器，</a:t>
            </a:r>
            <a:endParaRPr lang="en-US" altLang="zh-CN" sz="2000" dirty="0">
              <a:solidFill>
                <a:srgbClr val="FFFF00"/>
              </a:solidFill>
            </a:endParaRPr>
          </a:p>
          <a:p>
            <a:pPr algn="ctr"/>
            <a:endParaRPr lang="en-US" altLang="zh-CN" sz="2000" dirty="0">
              <a:solidFill>
                <a:srgbClr val="FFFF00"/>
              </a:solidFill>
            </a:endParaRPr>
          </a:p>
          <a:p>
            <a:pPr algn="ctr"/>
            <a:r>
              <a:rPr lang="zh-CN" altLang="en-US" sz="2000" dirty="0">
                <a:solidFill>
                  <a:srgbClr val="FFFF00"/>
                </a:solidFill>
              </a:rPr>
              <a:t>让你瞬间由物联网小白变为老司机</a:t>
            </a:r>
            <a:r>
              <a:rPr lang="zh-CN" altLang="en-US" sz="2000" dirty="0"/>
              <a:t>。</a:t>
            </a:r>
          </a:p>
        </p:txBody>
      </p:sp>
    </p:spTree>
    <p:extLst>
      <p:ext uri="{BB962C8B-B14F-4D97-AF65-F5344CB8AC3E}">
        <p14:creationId xmlns:p14="http://schemas.microsoft.com/office/powerpoint/2010/main" val="1506485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3463326" y="459475"/>
            <a:ext cx="5265348" cy="552450"/>
          </a:xfrm>
          <a:prstGeom prst="rect">
            <a:avLst/>
          </a:prstGeom>
          <a:noFill/>
          <a:ln>
            <a:noFill/>
          </a:ln>
          <a:effectLst>
            <a:innerShdw blurRad="63500" dist="50800" dir="2700000">
              <a:prstClr val="black">
                <a:alpha val="50000"/>
              </a:prstClr>
            </a:innerShdw>
          </a:effectLst>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700" dirty="0">
                <a:latin typeface="黑体" panose="02010609060101010101" pitchFamily="49" charset="-122"/>
                <a:ea typeface="黑体" panose="02010609060101010101" pitchFamily="49" charset="-122"/>
              </a:rPr>
              <a:t>钛极</a:t>
            </a:r>
            <a:r>
              <a:rPr lang="en-US" altLang="zh-CN" sz="2700" dirty="0">
                <a:latin typeface="黑体" panose="02010609060101010101" pitchFamily="49" charset="-122"/>
                <a:ea typeface="黑体" panose="02010609060101010101" pitchFamily="49" charset="-122"/>
              </a:rPr>
              <a:t>OS</a:t>
            </a:r>
            <a:r>
              <a:rPr lang="zh-CN" altLang="en-US" sz="2700" dirty="0">
                <a:latin typeface="黑体" panose="02010609060101010101" pitchFamily="49" charset="-122"/>
                <a:ea typeface="黑体" panose="02010609060101010101" pitchFamily="49" charset="-122"/>
              </a:rPr>
              <a:t>运行机制</a:t>
            </a:r>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23777" b="712"/>
          <a:stretch/>
        </p:blipFill>
        <p:spPr>
          <a:xfrm>
            <a:off x="3714749" y="1011925"/>
            <a:ext cx="5171866" cy="2417075"/>
          </a:xfrm>
          <a:prstGeom prst="rect">
            <a:avLst/>
          </a:prstGeom>
        </p:spPr>
      </p:pic>
      <p:sp>
        <p:nvSpPr>
          <p:cNvPr id="4" name="矩形 3">
            <a:extLst>
              <a:ext uri="{FF2B5EF4-FFF2-40B4-BE49-F238E27FC236}">
                <a16:creationId xmlns:a16="http://schemas.microsoft.com/office/drawing/2014/main" id="{6910FFC6-3CC1-431D-B0F8-63CBF69DE55C}"/>
              </a:ext>
            </a:extLst>
          </p:cNvPr>
          <p:cNvSpPr/>
          <p:nvPr/>
        </p:nvSpPr>
        <p:spPr>
          <a:xfrm>
            <a:off x="1288297" y="3528162"/>
            <a:ext cx="10118252" cy="2554545"/>
          </a:xfrm>
          <a:prstGeom prst="rect">
            <a:avLst/>
          </a:prstGeom>
          <a:ln>
            <a:solidFill>
              <a:schemeClr val="tx1"/>
            </a:solidFill>
            <a:prstDash val="dash"/>
          </a:ln>
        </p:spPr>
        <p:txBody>
          <a:bodyPr wrap="square">
            <a:spAutoFit/>
          </a:bodyPr>
          <a:lstStyle/>
          <a:p>
            <a:pPr marL="285750" indent="-285750">
              <a:buFont typeface="Wingdings" panose="05000000000000000000" pitchFamily="2" charset="2"/>
              <a:buChar char="n"/>
            </a:pPr>
            <a:r>
              <a:rPr lang="zh-CN" altLang="en-US" sz="2000" dirty="0">
                <a:latin typeface="仿宋" panose="02010609060101010101" pitchFamily="49" charset="-122"/>
                <a:ea typeface="仿宋" panose="02010609060101010101" pitchFamily="49" charset="-122"/>
              </a:rPr>
              <a:t>钛极</a:t>
            </a:r>
            <a:r>
              <a:rPr lang="en-US" altLang="zh-CN" sz="2000" dirty="0">
                <a:latin typeface="仿宋" panose="02010609060101010101" pitchFamily="49" charset="-122"/>
                <a:ea typeface="仿宋" panose="02010609060101010101" pitchFamily="49" charset="-122"/>
              </a:rPr>
              <a:t>OS</a:t>
            </a:r>
            <a:r>
              <a:rPr lang="en-US" altLang="zh-CN" sz="2000" dirty="0"/>
              <a:t> (</a:t>
            </a:r>
            <a:r>
              <a:rPr lang="en-US" altLang="zh-CN" sz="2000" dirty="0" err="1"/>
              <a:t>TiJOS</a:t>
            </a:r>
            <a:r>
              <a:rPr lang="en-US" altLang="zh-CN" sz="2000" dirty="0"/>
              <a:t>)</a:t>
            </a:r>
            <a:r>
              <a:rPr lang="zh-CN" altLang="en-US" sz="2000" dirty="0">
                <a:latin typeface="仿宋" panose="02010609060101010101" pitchFamily="49" charset="-122"/>
                <a:ea typeface="仿宋" panose="02010609060101010101" pitchFamily="49" charset="-122"/>
              </a:rPr>
              <a:t>系统是一个</a:t>
            </a:r>
            <a:r>
              <a:rPr lang="en-US" altLang="zh-CN" sz="2000" dirty="0">
                <a:latin typeface="仿宋" panose="02010609060101010101" pitchFamily="49" charset="-122"/>
                <a:ea typeface="仿宋" panose="02010609060101010101" pitchFamily="49" charset="-122"/>
              </a:rPr>
              <a:t>C</a:t>
            </a:r>
            <a:r>
              <a:rPr lang="zh-CN" altLang="en-US" sz="2000" dirty="0">
                <a:latin typeface="仿宋" panose="02010609060101010101" pitchFamily="49" charset="-122"/>
                <a:ea typeface="仿宋" panose="02010609060101010101" pitchFamily="49" charset="-122"/>
              </a:rPr>
              <a:t>语言和</a:t>
            </a:r>
            <a:r>
              <a:rPr lang="en-US" altLang="zh-CN" sz="2000" dirty="0">
                <a:latin typeface="仿宋" panose="02010609060101010101" pitchFamily="49" charset="-122"/>
                <a:ea typeface="仿宋" panose="02010609060101010101" pitchFamily="49" charset="-122"/>
              </a:rPr>
              <a:t>Java</a:t>
            </a:r>
            <a:r>
              <a:rPr lang="zh-CN" altLang="en-US" sz="2000" dirty="0">
                <a:latin typeface="仿宋" panose="02010609060101010101" pitchFamily="49" charset="-122"/>
                <a:ea typeface="仿宋" panose="02010609060101010101" pitchFamily="49" charset="-122"/>
              </a:rPr>
              <a:t>语言完美结合的产品，底层采用</a:t>
            </a:r>
            <a:r>
              <a:rPr lang="en-US" altLang="zh-CN" sz="2000" dirty="0">
                <a:latin typeface="仿宋" panose="02010609060101010101" pitchFamily="49" charset="-122"/>
                <a:ea typeface="仿宋" panose="02010609060101010101" pitchFamily="49" charset="-122"/>
              </a:rPr>
              <a:t>C</a:t>
            </a:r>
            <a:r>
              <a:rPr lang="zh-CN" altLang="en-US" sz="2000" dirty="0">
                <a:latin typeface="仿宋" panose="02010609060101010101" pitchFamily="49" charset="-122"/>
                <a:ea typeface="仿宋" panose="02010609060101010101" pitchFamily="49" charset="-122"/>
              </a:rPr>
              <a:t>语言实现、应用层使用</a:t>
            </a:r>
            <a:r>
              <a:rPr lang="en-US" altLang="zh-CN" sz="2000" dirty="0">
                <a:latin typeface="仿宋" panose="02010609060101010101" pitchFamily="49" charset="-122"/>
                <a:ea typeface="仿宋" panose="02010609060101010101" pitchFamily="49" charset="-122"/>
              </a:rPr>
              <a:t>Java</a:t>
            </a:r>
            <a:r>
              <a:rPr lang="zh-CN" altLang="en-US" sz="2000" dirty="0">
                <a:latin typeface="仿宋" panose="02010609060101010101" pitchFamily="49" charset="-122"/>
                <a:ea typeface="仿宋" panose="02010609060101010101" pitchFamily="49" charset="-122"/>
              </a:rPr>
              <a:t>进行开发。通过</a:t>
            </a:r>
            <a:r>
              <a:rPr lang="en-US" altLang="zh-CN" sz="2000" dirty="0">
                <a:latin typeface="仿宋" panose="02010609060101010101" pitchFamily="49" charset="-122"/>
                <a:ea typeface="仿宋" panose="02010609060101010101" pitchFamily="49" charset="-122"/>
              </a:rPr>
              <a:t>JNI</a:t>
            </a:r>
            <a:r>
              <a:rPr lang="zh-CN" altLang="en-US" sz="2000" dirty="0">
                <a:latin typeface="仿宋" panose="02010609060101010101" pitchFamily="49" charset="-122"/>
                <a:ea typeface="仿宋" panose="02010609060101010101" pitchFamily="49" charset="-122"/>
              </a:rPr>
              <a:t>实现</a:t>
            </a:r>
            <a:r>
              <a:rPr lang="en-US" altLang="zh-CN" sz="2000" dirty="0">
                <a:latin typeface="仿宋" panose="02010609060101010101" pitchFamily="49" charset="-122"/>
                <a:ea typeface="仿宋" panose="02010609060101010101" pitchFamily="49" charset="-122"/>
              </a:rPr>
              <a:t>JVM</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java</a:t>
            </a:r>
            <a:r>
              <a:rPr lang="zh-CN" altLang="en-US" sz="2000" dirty="0">
                <a:latin typeface="仿宋" panose="02010609060101010101" pitchFamily="49" charset="-122"/>
                <a:ea typeface="仿宋" panose="02010609060101010101" pitchFamily="49" charset="-122"/>
              </a:rPr>
              <a:t>）和</a:t>
            </a:r>
            <a:r>
              <a:rPr lang="en-US" altLang="zh-CN" sz="2000" dirty="0">
                <a:latin typeface="仿宋" panose="02010609060101010101" pitchFamily="49" charset="-122"/>
                <a:ea typeface="仿宋" panose="02010609060101010101" pitchFamily="49" charset="-122"/>
              </a:rPr>
              <a:t>RTOS</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c</a:t>
            </a:r>
            <a:r>
              <a:rPr lang="zh-CN" altLang="en-US" sz="2000" dirty="0">
                <a:latin typeface="仿宋" panose="02010609060101010101" pitchFamily="49" charset="-122"/>
                <a:ea typeface="仿宋" panose="02010609060101010101" pitchFamily="49" charset="-122"/>
              </a:rPr>
              <a:t>）的交互，实现硬件完美兼容逻辑应用。 </a:t>
            </a:r>
            <a:endParaRPr lang="en-US" altLang="zh-CN" sz="2000" dirty="0">
              <a:latin typeface="仿宋" panose="02010609060101010101" pitchFamily="49" charset="-122"/>
              <a:ea typeface="仿宋" panose="02010609060101010101" pitchFamily="49" charset="-122"/>
            </a:endParaRPr>
          </a:p>
          <a:p>
            <a:pPr marL="342900" indent="-342900">
              <a:buFont typeface="Wingdings" panose="05000000000000000000" pitchFamily="2" charset="2"/>
              <a:buChar char="n"/>
            </a:pPr>
            <a:r>
              <a:rPr lang="zh-CN" altLang="en-US" sz="2000" dirty="0">
                <a:latin typeface="仿宋" panose="02010609060101010101" pitchFamily="49" charset="-122"/>
                <a:ea typeface="仿宋" panose="02010609060101010101" pitchFamily="49" charset="-122"/>
              </a:rPr>
              <a:t>钛极</a:t>
            </a:r>
            <a:r>
              <a:rPr lang="en-US" altLang="zh-CN" sz="2000" dirty="0">
                <a:latin typeface="仿宋" panose="02010609060101010101" pitchFamily="49" charset="-122"/>
                <a:ea typeface="仿宋" panose="02010609060101010101" pitchFamily="49" charset="-122"/>
              </a:rPr>
              <a:t>OS</a:t>
            </a:r>
            <a:r>
              <a:rPr lang="en-US" altLang="zh-CN" sz="2000" dirty="0"/>
              <a:t> (</a:t>
            </a:r>
            <a:r>
              <a:rPr lang="en-US" altLang="zh-CN" sz="2000" dirty="0" err="1"/>
              <a:t>TiJOS</a:t>
            </a:r>
            <a:r>
              <a:rPr lang="en-US" altLang="zh-CN" sz="2000" dirty="0"/>
              <a:t>)</a:t>
            </a:r>
            <a:r>
              <a:rPr lang="zh-CN" altLang="en-US" sz="2000" dirty="0">
                <a:latin typeface="仿宋" panose="02010609060101010101" pitchFamily="49" charset="-122"/>
                <a:ea typeface="仿宋" panose="02010609060101010101" pitchFamily="49" charset="-122"/>
              </a:rPr>
              <a:t>系统把</a:t>
            </a:r>
            <a:r>
              <a:rPr lang="en-US" altLang="zh-CN" sz="2000" dirty="0">
                <a:latin typeface="仿宋" panose="02010609060101010101" pitchFamily="49" charset="-122"/>
                <a:ea typeface="仿宋" panose="02010609060101010101" pitchFamily="49" charset="-122"/>
              </a:rPr>
              <a:t>Java</a:t>
            </a:r>
            <a:r>
              <a:rPr lang="zh-CN" altLang="en-US" sz="2000" dirty="0">
                <a:latin typeface="仿宋" panose="02010609060101010101" pitchFamily="49" charset="-122"/>
                <a:ea typeface="仿宋" panose="02010609060101010101" pitchFamily="49" charset="-122"/>
              </a:rPr>
              <a:t>语言引入到低成本的物联网智能硬件开发中，继承了</a:t>
            </a:r>
            <a:r>
              <a:rPr lang="en-US" altLang="zh-CN" sz="2000" dirty="0">
                <a:latin typeface="仿宋" panose="02010609060101010101" pitchFamily="49" charset="-122"/>
                <a:ea typeface="仿宋" panose="02010609060101010101" pitchFamily="49" charset="-122"/>
              </a:rPr>
              <a:t>Java</a:t>
            </a:r>
            <a:r>
              <a:rPr lang="zh-CN" altLang="en-US" sz="2000" dirty="0">
                <a:latin typeface="仿宋" panose="02010609060101010101" pitchFamily="49" charset="-122"/>
                <a:ea typeface="仿宋" panose="02010609060101010101" pitchFamily="49" charset="-122"/>
              </a:rPr>
              <a:t>语言面向事件编程、跨平台、屏蔽指针、内存回收和沙盒运行的特点，安全、高效地实现物联网应用开发。 </a:t>
            </a:r>
            <a:endParaRPr lang="en-US" altLang="zh-CN" sz="2000" dirty="0">
              <a:latin typeface="仿宋" panose="02010609060101010101" pitchFamily="49" charset="-122"/>
              <a:ea typeface="仿宋" panose="02010609060101010101" pitchFamily="49" charset="-122"/>
            </a:endParaRPr>
          </a:p>
          <a:p>
            <a:pPr marL="342900" indent="-342900">
              <a:buFont typeface="Wingdings" panose="05000000000000000000" pitchFamily="2" charset="2"/>
              <a:buChar char="n"/>
            </a:pPr>
            <a:r>
              <a:rPr lang="zh-CN" altLang="en-US" sz="2000" dirty="0">
                <a:latin typeface="仿宋" panose="02010609060101010101" pitchFamily="49" charset="-122"/>
                <a:ea typeface="仿宋" panose="02010609060101010101" pitchFamily="49" charset="-122"/>
              </a:rPr>
              <a:t>钛极</a:t>
            </a:r>
            <a:r>
              <a:rPr lang="en-US" altLang="zh-CN" sz="2000" dirty="0">
                <a:latin typeface="仿宋" panose="02010609060101010101" pitchFamily="49" charset="-122"/>
                <a:ea typeface="仿宋" panose="02010609060101010101" pitchFamily="49" charset="-122"/>
              </a:rPr>
              <a:t>OS</a:t>
            </a:r>
            <a:r>
              <a:rPr lang="en-US" altLang="zh-CN" sz="2000" dirty="0"/>
              <a:t> (</a:t>
            </a:r>
            <a:r>
              <a:rPr lang="en-US" altLang="zh-CN" sz="2000" dirty="0" err="1"/>
              <a:t>TiJOS</a:t>
            </a:r>
            <a:r>
              <a:rPr lang="en-US" altLang="zh-CN" sz="2000" dirty="0"/>
              <a:t>)</a:t>
            </a:r>
            <a:r>
              <a:rPr lang="zh-CN" altLang="en-US" sz="2000" dirty="0">
                <a:latin typeface="仿宋" panose="02010609060101010101" pitchFamily="49" charset="-122"/>
                <a:ea typeface="仿宋" panose="02010609060101010101" pitchFamily="49" charset="-122"/>
              </a:rPr>
              <a:t>系统在平台允许的前提下支持</a:t>
            </a:r>
            <a:r>
              <a:rPr lang="en-US" altLang="zh-CN" sz="2000" dirty="0">
                <a:latin typeface="仿宋" panose="02010609060101010101" pitchFamily="49" charset="-122"/>
                <a:ea typeface="仿宋" panose="02010609060101010101" pitchFamily="49" charset="-122"/>
              </a:rPr>
              <a:t>OTA</a:t>
            </a:r>
            <a:r>
              <a:rPr lang="zh-CN" altLang="en-US" sz="2000" dirty="0">
                <a:latin typeface="仿宋" panose="02010609060101010101" pitchFamily="49" charset="-122"/>
                <a:ea typeface="仿宋" panose="02010609060101010101" pitchFamily="49" charset="-122"/>
              </a:rPr>
              <a:t>技术，支持多应用，可以在不影响客户正常使用的空闲时间实现应用</a:t>
            </a:r>
            <a:r>
              <a:rPr lang="en-US" altLang="zh-CN" sz="2000" dirty="0">
                <a:latin typeface="仿宋" panose="02010609060101010101" pitchFamily="49" charset="-122"/>
                <a:ea typeface="仿宋" panose="02010609060101010101" pitchFamily="49" charset="-122"/>
              </a:rPr>
              <a:t>APP</a:t>
            </a:r>
            <a:r>
              <a:rPr lang="zh-CN" altLang="en-US" sz="2000" dirty="0">
                <a:latin typeface="仿宋" panose="02010609060101010101" pitchFamily="49" charset="-122"/>
                <a:ea typeface="仿宋" panose="02010609060101010101" pitchFamily="49" charset="-122"/>
              </a:rPr>
              <a:t>的更新。</a:t>
            </a:r>
            <a:endParaRPr lang="en-US" altLang="zh-CN" sz="20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749114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6581001"/>
            <a:ext cx="10441337" cy="276999"/>
          </a:xfrm>
          <a:prstGeom prst="rect">
            <a:avLst/>
          </a:prstGeom>
        </p:spPr>
        <p:txBody>
          <a:bodyPr wrap="square">
            <a:spAutoFit/>
          </a:bodyPr>
          <a:lstStyle/>
          <a:p>
            <a:r>
              <a:rPr lang="zh-CN" altLang="zh-CN" sz="1200" dirty="0">
                <a:latin typeface="仿宋" panose="02010609060101010101" pitchFamily="49" charset="-122"/>
                <a:ea typeface="仿宋" panose="02010609060101010101" pitchFamily="49" charset="-122"/>
              </a:rPr>
              <a:t>钛极OS的实现机制更像安</a:t>
            </a:r>
            <a:r>
              <a:rPr lang="zh-CN" altLang="zh-CN" sz="1200">
                <a:latin typeface="仿宋" panose="02010609060101010101" pitchFamily="49" charset="-122"/>
                <a:ea typeface="仿宋" panose="02010609060101010101" pitchFamily="49" charset="-122"/>
              </a:rPr>
              <a:t>卓、内核</a:t>
            </a:r>
            <a:r>
              <a:rPr lang="zh-CN" altLang="zh-CN" sz="1200" dirty="0">
                <a:latin typeface="仿宋" panose="02010609060101010101" pitchFamily="49" charset="-122"/>
                <a:ea typeface="仿宋" panose="02010609060101010101" pitchFamily="49" charset="-122"/>
              </a:rPr>
              <a:t>掌管硬件资源</a:t>
            </a:r>
            <a:r>
              <a:rPr lang="zh-CN" altLang="zh-CN" sz="1200">
                <a:latin typeface="仿宋" panose="02010609060101010101" pitchFamily="49" charset="-122"/>
                <a:ea typeface="仿宋" panose="02010609060101010101" pitchFamily="49" charset="-122"/>
              </a:rPr>
              <a:t>，集成Java虚拟机，</a:t>
            </a:r>
            <a:r>
              <a:rPr lang="zh-CN" altLang="en-US" sz="1200">
                <a:latin typeface="仿宋" panose="02010609060101010101" pitchFamily="49" charset="-122"/>
                <a:ea typeface="仿宋" panose="02010609060101010101" pitchFamily="49" charset="-122"/>
              </a:rPr>
              <a:t>提供丰富组件</a:t>
            </a:r>
            <a:r>
              <a:rPr lang="zh-CN" altLang="en-US" sz="1200" dirty="0">
                <a:latin typeface="仿宋" panose="02010609060101010101" pitchFamily="49" charset="-122"/>
                <a:ea typeface="仿宋" panose="02010609060101010101" pitchFamily="49" charset="-122"/>
              </a:rPr>
              <a:t>，</a:t>
            </a:r>
            <a:r>
              <a:rPr lang="zh-CN" altLang="zh-CN" sz="1200" dirty="0">
                <a:latin typeface="仿宋" panose="02010609060101010101" pitchFamily="49" charset="-122"/>
                <a:ea typeface="仿宋" panose="02010609060101010101" pitchFamily="49" charset="-122"/>
              </a:rPr>
              <a:t>用户可以像开发手机应用一样来开发物联网应用。</a:t>
            </a:r>
            <a:endParaRPr lang="zh-CN" altLang="en-US" sz="1200" dirty="0">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230" y="1285281"/>
            <a:ext cx="6591904" cy="5171016"/>
          </a:xfrm>
          <a:prstGeom prst="rect">
            <a:avLst/>
          </a:prstGeom>
        </p:spPr>
      </p:pic>
      <p:sp>
        <p:nvSpPr>
          <p:cNvPr id="7" name="TextBox 6"/>
          <p:cNvSpPr txBox="1"/>
          <p:nvPr/>
        </p:nvSpPr>
        <p:spPr>
          <a:xfrm>
            <a:off x="4576762" y="405367"/>
            <a:ext cx="3038475" cy="485775"/>
          </a:xfrm>
          <a:prstGeom prst="rect">
            <a:avLst/>
          </a:prstGeom>
        </p:spPr>
        <p:txBody>
          <a:bodyPr lIns="68580" tIns="34290" rIns="68580" bIns="34290" rtlCol="0" anchor="t"/>
          <a:lstStyle/>
          <a:p>
            <a:pPr algn="ctr">
              <a:lnSpc>
                <a:spcPct val="105000"/>
              </a:lnSpc>
            </a:pPr>
            <a:r>
              <a:rPr lang="zh-CN" altLang="en-US" sz="2800" dirty="0">
                <a:latin typeface="黑体" panose="02010609060101010101" pitchFamily="49" charset="-122"/>
                <a:ea typeface="黑体" panose="02010609060101010101" pitchFamily="49" charset="-122"/>
              </a:rPr>
              <a:t>钛极</a:t>
            </a:r>
            <a:r>
              <a:rPr lang="en-US" altLang="zh-CN" sz="2800" dirty="0">
                <a:latin typeface="黑体" panose="02010609060101010101" pitchFamily="49" charset="-122"/>
                <a:ea typeface="黑体" panose="02010609060101010101" pitchFamily="49" charset="-122"/>
              </a:rPr>
              <a:t>OS</a:t>
            </a:r>
            <a:r>
              <a:rPr lang="zh-CN" altLang="en-US" sz="2800" dirty="0">
                <a:latin typeface="黑体" panose="02010609060101010101" pitchFamily="49" charset="-122"/>
                <a:ea typeface="黑体" panose="02010609060101010101" pitchFamily="49" charset="-122"/>
              </a:rPr>
              <a:t>技术框架</a:t>
            </a:r>
            <a:endParaRPr lang="en-US" altLang="zh-CN" sz="2800" dirty="0">
              <a:latin typeface="黑体" panose="02010609060101010101" pitchFamily="49" charset="-122"/>
              <a:ea typeface="黑体" panose="02010609060101010101" pitchFamily="49" charset="-122"/>
            </a:endParaRPr>
          </a:p>
        </p:txBody>
      </p:sp>
      <p:graphicFrame>
        <p:nvGraphicFramePr>
          <p:cNvPr id="5" name="图示 4"/>
          <p:cNvGraphicFramePr/>
          <p:nvPr>
            <p:extLst>
              <p:ext uri="{D42A27DB-BD31-4B8C-83A1-F6EECF244321}">
                <p14:modId xmlns:p14="http://schemas.microsoft.com/office/powerpoint/2010/main" val="2203699499"/>
              </p:ext>
            </p:extLst>
          </p:nvPr>
        </p:nvGraphicFramePr>
        <p:xfrm>
          <a:off x="7060770" y="3570123"/>
          <a:ext cx="4641969" cy="2708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3103" y="1378342"/>
            <a:ext cx="3041851" cy="171104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453750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69AC26F-C9A5-4A13-B9E3-4900FB13617F}"/>
              </a:ext>
            </a:extLst>
          </p:cNvPr>
          <p:cNvSpPr txBox="1"/>
          <p:nvPr/>
        </p:nvSpPr>
        <p:spPr>
          <a:xfrm>
            <a:off x="3100431" y="478055"/>
            <a:ext cx="5991137" cy="507831"/>
          </a:xfrm>
          <a:prstGeom prst="rect">
            <a:avLst/>
          </a:prstGeom>
          <a:noFill/>
        </p:spPr>
        <p:txBody>
          <a:bodyPr wrap="square" rtlCol="0">
            <a:spAutoFit/>
          </a:bodyPr>
          <a:lstStyle/>
          <a:p>
            <a:pPr lvl="0" algn="ctr"/>
            <a:r>
              <a:rPr lang="zh-CN" altLang="en-US" sz="2700" dirty="0">
                <a:solidFill>
                  <a:prstClr val="black"/>
                </a:solidFill>
                <a:latin typeface="黑体" panose="02010609060101010101" pitchFamily="49" charset="-122"/>
                <a:ea typeface="黑体" panose="02010609060101010101" pitchFamily="49" charset="-122"/>
              </a:rPr>
              <a:t>钛极</a:t>
            </a:r>
            <a:r>
              <a:rPr lang="en-US" altLang="zh-CN" sz="2700" dirty="0">
                <a:solidFill>
                  <a:prstClr val="black"/>
                </a:solidFill>
                <a:latin typeface="黑体" panose="02010609060101010101" pitchFamily="49" charset="-122"/>
                <a:ea typeface="黑体" panose="02010609060101010101" pitchFamily="49" charset="-122"/>
              </a:rPr>
              <a:t>OS</a:t>
            </a:r>
            <a:r>
              <a:rPr lang="zh-CN" altLang="en-US" sz="2700" dirty="0">
                <a:solidFill>
                  <a:prstClr val="black"/>
                </a:solidFill>
                <a:latin typeface="黑体" panose="02010609060101010101" pitchFamily="49" charset="-122"/>
                <a:ea typeface="黑体" panose="02010609060101010101" pitchFamily="49" charset="-122"/>
              </a:rPr>
              <a:t>管脚对应规则</a:t>
            </a:r>
          </a:p>
        </p:txBody>
      </p:sp>
      <p:sp>
        <p:nvSpPr>
          <p:cNvPr id="8" name="文本框 7">
            <a:extLst>
              <a:ext uri="{FF2B5EF4-FFF2-40B4-BE49-F238E27FC236}">
                <a16:creationId xmlns:a16="http://schemas.microsoft.com/office/drawing/2014/main" id="{427E1A54-3FFA-492D-99CC-E762AB0FF939}"/>
              </a:ext>
            </a:extLst>
          </p:cNvPr>
          <p:cNvSpPr txBox="1"/>
          <p:nvPr/>
        </p:nvSpPr>
        <p:spPr>
          <a:xfrm>
            <a:off x="1895214" y="1165040"/>
            <a:ext cx="9111841" cy="2308324"/>
          </a:xfrm>
          <a:prstGeom prst="rect">
            <a:avLst/>
          </a:prstGeom>
          <a:noFill/>
        </p:spPr>
        <p:txBody>
          <a:bodyPr wrap="square" rtlCol="0">
            <a:spAutoFit/>
          </a:bodyPr>
          <a:lstStyle/>
          <a:p>
            <a:r>
              <a:rPr lang="zh-CN" altLang="en-US" sz="1600" dirty="0"/>
              <a:t>         钛极</a:t>
            </a:r>
            <a:r>
              <a:rPr lang="en-US" altLang="zh-CN" sz="1600" dirty="0"/>
              <a:t>OS(</a:t>
            </a:r>
            <a:r>
              <a:rPr lang="en-US" altLang="zh-CN" sz="1600" dirty="0" err="1"/>
              <a:t>TiJOS</a:t>
            </a:r>
            <a:r>
              <a:rPr lang="en-US" altLang="zh-CN" sz="1600" dirty="0"/>
              <a:t>)</a:t>
            </a:r>
            <a:r>
              <a:rPr lang="zh-CN" altLang="en-US" sz="1600" dirty="0"/>
              <a:t>完整系统由执行环境、真实硬件，传感器三大部分组成，其中执行环境中运行有钛极</a:t>
            </a:r>
            <a:r>
              <a:rPr lang="en-US" altLang="zh-CN" sz="1600" dirty="0"/>
              <a:t>OS(</a:t>
            </a:r>
            <a:r>
              <a:rPr lang="en-US" altLang="zh-CN" sz="1600" dirty="0" err="1"/>
              <a:t>TiJOS</a:t>
            </a:r>
            <a:r>
              <a:rPr lang="en-US" altLang="zh-CN" sz="1600" dirty="0"/>
              <a:t>)</a:t>
            </a:r>
            <a:r>
              <a:rPr lang="zh-CN" altLang="en-US" sz="1600" dirty="0"/>
              <a:t>操作系统，系统核心为</a:t>
            </a:r>
            <a:r>
              <a:rPr lang="en-US" altLang="zh-CN" sz="1600" dirty="0"/>
              <a:t>JAVA</a:t>
            </a:r>
            <a:r>
              <a:rPr lang="zh-CN" altLang="en-US" sz="1600" dirty="0"/>
              <a:t>虚拟机，其将真实硬件虚拟化，这是用户程序可以跨平台执行的技术基础。</a:t>
            </a:r>
            <a:endParaRPr lang="en-US" altLang="zh-CN" sz="1600" dirty="0"/>
          </a:p>
          <a:p>
            <a:r>
              <a:rPr lang="en-US" altLang="zh-CN" sz="1600" dirty="0"/>
              <a:t>         </a:t>
            </a:r>
            <a:r>
              <a:rPr lang="zh-CN" altLang="en-US" sz="1600" dirty="0"/>
              <a:t>钛极</a:t>
            </a:r>
            <a:r>
              <a:rPr lang="en-US" altLang="zh-CN" sz="1600" dirty="0"/>
              <a:t>OS(</a:t>
            </a:r>
            <a:r>
              <a:rPr lang="en-US" altLang="zh-CN" sz="1600" dirty="0" err="1"/>
              <a:t>TiJOS</a:t>
            </a:r>
            <a:r>
              <a:rPr lang="en-US" altLang="zh-CN" sz="1600" dirty="0"/>
              <a:t>)</a:t>
            </a:r>
            <a:r>
              <a:rPr lang="zh-CN" altLang="en-US" sz="1600" dirty="0"/>
              <a:t>系统将“资源”分成两大类，分别为“软件资源”和”硬件资源“。“软件资源”主要是系统对象内存资源，“硬件资源”主要是其管理的所运行硬件平台的硬件资源。</a:t>
            </a:r>
            <a:endParaRPr lang="en-US" altLang="zh-CN" sz="1600" dirty="0"/>
          </a:p>
          <a:p>
            <a:r>
              <a:rPr lang="zh-CN" altLang="en-US" sz="1600" dirty="0"/>
              <a:t>         我们技术人员做硬件资源底层适配</a:t>
            </a:r>
            <a:r>
              <a:rPr lang="en-US" altLang="zh-CN" sz="1600" dirty="0"/>
              <a:t>RTOS</a:t>
            </a:r>
            <a:r>
              <a:rPr lang="zh-CN" altLang="en-US" sz="1600" dirty="0"/>
              <a:t>，提供了</a:t>
            </a:r>
            <a:r>
              <a:rPr lang="en-US" altLang="zh-CN" sz="1600" dirty="0"/>
              <a:t>JVM</a:t>
            </a:r>
            <a:r>
              <a:rPr lang="zh-CN" altLang="en-US" sz="1600" dirty="0"/>
              <a:t>虚拟机。并虚拟了一系列和</a:t>
            </a:r>
            <a:r>
              <a:rPr lang="en-US" altLang="zh-CN" sz="1600" dirty="0"/>
              <a:t>MCU</a:t>
            </a:r>
            <a:r>
              <a:rPr lang="zh-CN" altLang="en-US" sz="1600" dirty="0"/>
              <a:t>物理管脚对应的逻辑管脚。</a:t>
            </a:r>
            <a:endParaRPr lang="en-US" altLang="zh-CN" sz="1600" dirty="0"/>
          </a:p>
          <a:p>
            <a:r>
              <a:rPr lang="en-US" altLang="zh-CN" sz="1600" dirty="0"/>
              <a:t>         </a:t>
            </a:r>
            <a:r>
              <a:rPr lang="zh-CN" altLang="en-US" sz="1600" dirty="0"/>
              <a:t>开发者针对软件资源逻辑编程，直接面向</a:t>
            </a:r>
            <a:r>
              <a:rPr lang="en-US" altLang="zh-CN" sz="1600" dirty="0"/>
              <a:t>JVM</a:t>
            </a:r>
            <a:r>
              <a:rPr lang="zh-CN" altLang="en-US" sz="1600" dirty="0"/>
              <a:t>虚拟机，从而实现了</a:t>
            </a:r>
            <a:r>
              <a:rPr lang="en-US" altLang="zh-CN" sz="1600" dirty="0"/>
              <a:t>JAVA</a:t>
            </a:r>
            <a:r>
              <a:rPr lang="zh-CN" altLang="en-US" sz="1600" dirty="0"/>
              <a:t>一次编译，到处运行的跨平台特性。</a:t>
            </a:r>
            <a:endParaRPr lang="en-US" altLang="zh-CN" sz="1600" dirty="0"/>
          </a:p>
        </p:txBody>
      </p:sp>
      <p:pic>
        <p:nvPicPr>
          <p:cNvPr id="4" name="图片 3">
            <a:extLst>
              <a:ext uri="{FF2B5EF4-FFF2-40B4-BE49-F238E27FC236}">
                <a16:creationId xmlns:a16="http://schemas.microsoft.com/office/drawing/2014/main" id="{A358E5D9-75D2-4F9D-B40B-97A3CD226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370" y="3429000"/>
            <a:ext cx="2523255" cy="2390784"/>
          </a:xfrm>
          <a:prstGeom prst="rect">
            <a:avLst/>
          </a:prstGeom>
        </p:spPr>
      </p:pic>
      <p:sp>
        <p:nvSpPr>
          <p:cNvPr id="11" name="文本框 10">
            <a:extLst>
              <a:ext uri="{FF2B5EF4-FFF2-40B4-BE49-F238E27FC236}">
                <a16:creationId xmlns:a16="http://schemas.microsoft.com/office/drawing/2014/main" id="{CA5DACB1-BFD1-4D97-B150-923EBF9FAFCA}"/>
              </a:ext>
            </a:extLst>
          </p:cNvPr>
          <p:cNvSpPr txBox="1"/>
          <p:nvPr/>
        </p:nvSpPr>
        <p:spPr>
          <a:xfrm>
            <a:off x="2256639" y="3831672"/>
            <a:ext cx="4194496" cy="1231106"/>
          </a:xfrm>
          <a:prstGeom prst="rect">
            <a:avLst/>
          </a:prstGeom>
          <a:noFill/>
        </p:spPr>
        <p:txBody>
          <a:bodyPr wrap="square" rtlCol="0">
            <a:spAutoFit/>
          </a:bodyPr>
          <a:lstStyle/>
          <a:p>
            <a:r>
              <a:rPr lang="zh-CN" altLang="en-US" dirty="0"/>
              <a:t>         </a:t>
            </a:r>
            <a:r>
              <a:rPr lang="zh-CN" altLang="en-US" sz="1400" dirty="0"/>
              <a:t>如右图所示，虚拟设备总线类型为</a:t>
            </a:r>
            <a:r>
              <a:rPr lang="en-US" altLang="zh-CN" sz="1400" dirty="0" err="1"/>
              <a:t>TiGPIO</a:t>
            </a:r>
            <a:r>
              <a:rPr lang="zh-CN" altLang="en-US" sz="1400" dirty="0"/>
              <a:t>的总线，真实硬件上连接有</a:t>
            </a:r>
            <a:r>
              <a:rPr lang="en-US" altLang="zh-CN" sz="1400" dirty="0"/>
              <a:t>Button</a:t>
            </a:r>
            <a:r>
              <a:rPr lang="zh-CN" altLang="en-US" sz="1400" dirty="0"/>
              <a:t>按键模块和</a:t>
            </a:r>
            <a:r>
              <a:rPr lang="en-US" altLang="zh-CN" sz="1400" dirty="0"/>
              <a:t>LED</a:t>
            </a:r>
            <a:r>
              <a:rPr lang="zh-CN" altLang="en-US" sz="1400" dirty="0"/>
              <a:t>灯模块，应用程序中实例化</a:t>
            </a:r>
            <a:r>
              <a:rPr lang="en-US" altLang="zh-CN" sz="1400" dirty="0" err="1"/>
              <a:t>TiButton</a:t>
            </a:r>
            <a:r>
              <a:rPr lang="zh-CN" altLang="en-US" sz="1400" dirty="0"/>
              <a:t>和</a:t>
            </a:r>
            <a:r>
              <a:rPr lang="en-US" altLang="zh-CN" sz="1400" dirty="0" err="1"/>
              <a:t>TiLED</a:t>
            </a:r>
            <a:r>
              <a:rPr lang="zh-CN" altLang="en-US" sz="1400" dirty="0"/>
              <a:t>类并绑定到预先分配的虚拟设备总线资源上，通过调用对象方法即可完成对相应传感器硬件的控制。</a:t>
            </a:r>
          </a:p>
        </p:txBody>
      </p:sp>
    </p:spTree>
    <p:extLst>
      <p:ext uri="{BB962C8B-B14F-4D97-AF65-F5344CB8AC3E}">
        <p14:creationId xmlns:p14="http://schemas.microsoft.com/office/powerpoint/2010/main" val="2906552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F74C63D-9889-47E3-922E-584D3C96BFF4}"/>
              </a:ext>
            </a:extLst>
          </p:cNvPr>
          <p:cNvSpPr txBox="1"/>
          <p:nvPr/>
        </p:nvSpPr>
        <p:spPr>
          <a:xfrm>
            <a:off x="3306660" y="471767"/>
            <a:ext cx="5578679" cy="507831"/>
          </a:xfrm>
          <a:prstGeom prst="rect">
            <a:avLst/>
          </a:prstGeom>
          <a:noFill/>
        </p:spPr>
        <p:txBody>
          <a:bodyPr wrap="square" rtlCol="0">
            <a:spAutoFit/>
          </a:bodyPr>
          <a:lstStyle/>
          <a:p>
            <a:pPr lvl="0" algn="ctr"/>
            <a:r>
              <a:rPr lang="zh-CN" altLang="en-US" sz="2700" dirty="0">
                <a:solidFill>
                  <a:prstClr val="black"/>
                </a:solidFill>
                <a:latin typeface="黑体" panose="02010609060101010101" pitchFamily="49" charset="-122"/>
                <a:ea typeface="黑体" panose="02010609060101010101" pitchFamily="49" charset="-122"/>
              </a:rPr>
              <a:t>钛极</a:t>
            </a:r>
            <a:r>
              <a:rPr lang="en-US" altLang="zh-CN" sz="2700" dirty="0">
                <a:solidFill>
                  <a:prstClr val="black"/>
                </a:solidFill>
                <a:latin typeface="黑体" panose="02010609060101010101" pitchFamily="49" charset="-122"/>
                <a:ea typeface="黑体" panose="02010609060101010101" pitchFamily="49" charset="-122"/>
              </a:rPr>
              <a:t>OS</a:t>
            </a:r>
            <a:r>
              <a:rPr lang="zh-CN" altLang="en-US" sz="2700" dirty="0">
                <a:solidFill>
                  <a:prstClr val="black"/>
                </a:solidFill>
                <a:latin typeface="黑体" panose="02010609060101010101" pitchFamily="49" charset="-122"/>
                <a:ea typeface="黑体" panose="02010609060101010101" pitchFamily="49" charset="-122"/>
              </a:rPr>
              <a:t>应用开发流程</a:t>
            </a:r>
          </a:p>
        </p:txBody>
      </p:sp>
      <p:sp>
        <p:nvSpPr>
          <p:cNvPr id="3" name="文本框 2">
            <a:extLst>
              <a:ext uri="{FF2B5EF4-FFF2-40B4-BE49-F238E27FC236}">
                <a16:creationId xmlns:a16="http://schemas.microsoft.com/office/drawing/2014/main" id="{157B9E2D-B95E-4F08-BB1B-DEF900AB6174}"/>
              </a:ext>
            </a:extLst>
          </p:cNvPr>
          <p:cNvSpPr txBox="1"/>
          <p:nvPr/>
        </p:nvSpPr>
        <p:spPr>
          <a:xfrm>
            <a:off x="958943" y="1206129"/>
            <a:ext cx="10970202" cy="1846659"/>
          </a:xfrm>
          <a:prstGeom prst="rect">
            <a:avLst/>
          </a:prstGeom>
          <a:noFill/>
        </p:spPr>
        <p:txBody>
          <a:bodyPr wrap="square" rtlCol="0">
            <a:spAutoFit/>
          </a:bodyPr>
          <a:lstStyle/>
          <a:p>
            <a:r>
              <a:rPr lang="zh-CN" altLang="en-US" dirty="0"/>
              <a:t>        </a:t>
            </a:r>
            <a:r>
              <a:rPr lang="zh-CN" altLang="en-US" sz="1600" dirty="0"/>
              <a:t>钛极</a:t>
            </a:r>
            <a:r>
              <a:rPr lang="en-US" altLang="zh-CN" sz="1600" dirty="0"/>
              <a:t>OS(</a:t>
            </a:r>
            <a:r>
              <a:rPr lang="en-US" altLang="zh-CN" sz="1600" dirty="0" err="1"/>
              <a:t>TiJOS</a:t>
            </a:r>
            <a:r>
              <a:rPr lang="en-US" altLang="zh-CN" sz="1600" dirty="0"/>
              <a:t>)</a:t>
            </a:r>
            <a:r>
              <a:rPr lang="zh-CN" altLang="en-US" sz="1600" dirty="0"/>
              <a:t>系统中“资源”的使用都需要分三步走，即：“资源分配”“资源绑定”“资源使用”。</a:t>
            </a:r>
            <a:endParaRPr lang="en-US" altLang="zh-CN" sz="1600" dirty="0"/>
          </a:p>
          <a:p>
            <a:r>
              <a:rPr lang="zh-CN" altLang="en-US" sz="1600" dirty="0"/>
              <a:t>         资源分配：用户需要预先定义传感器实例化需要使用的硬件资源，如，使用</a:t>
            </a:r>
            <a:r>
              <a:rPr lang="en-US" altLang="zh-CN" sz="1600" dirty="0" err="1"/>
              <a:t>TiGPIO</a:t>
            </a:r>
            <a:r>
              <a:rPr lang="zh-CN" altLang="en-US" sz="1600" dirty="0"/>
              <a:t>的哪个</a:t>
            </a:r>
            <a:r>
              <a:rPr lang="en-US" altLang="zh-CN" sz="1600" dirty="0"/>
              <a:t>port</a:t>
            </a:r>
            <a:r>
              <a:rPr lang="zh-CN" altLang="en-US" sz="1600" dirty="0"/>
              <a:t>和哪个</a:t>
            </a:r>
            <a:r>
              <a:rPr lang="en-US" altLang="zh-CN" sz="1600" dirty="0"/>
              <a:t>pin</a:t>
            </a:r>
            <a:r>
              <a:rPr lang="zh-CN" altLang="en-US" sz="1600" dirty="0"/>
              <a:t>等。</a:t>
            </a:r>
            <a:endParaRPr lang="en-US" altLang="zh-CN" sz="1600" dirty="0"/>
          </a:p>
          <a:p>
            <a:r>
              <a:rPr lang="zh-CN" altLang="en-US" sz="1600" dirty="0"/>
              <a:t>         资源绑定：这个过程需要用户根据实际硬件外部连接传感器的种类及数量实例化相同种类及数量的传感器类，并将之前分配出来的资源与对应传感器绑定，绑定操作通过传入虚拟设备总线对象到对应传感器类构造方法完成；如果传感器有事件需要监听，需要设置监听对象。</a:t>
            </a:r>
            <a:endParaRPr lang="en-US" altLang="zh-CN" sz="1600" dirty="0"/>
          </a:p>
          <a:p>
            <a:r>
              <a:rPr lang="zh-CN" altLang="en-US" sz="1600" dirty="0"/>
              <a:t>         资源使用：资源绑定成功后，用户可以通过调用传感器对象方法即可以控制对应的传感器硬件；如果传感器具有事件反馈功能，事件监听对象回调方法也会被执行。</a:t>
            </a:r>
          </a:p>
        </p:txBody>
      </p:sp>
      <p:pic>
        <p:nvPicPr>
          <p:cNvPr id="5" name="图片 4">
            <a:extLst>
              <a:ext uri="{FF2B5EF4-FFF2-40B4-BE49-F238E27FC236}">
                <a16:creationId xmlns:a16="http://schemas.microsoft.com/office/drawing/2014/main" id="{331DE722-EAA8-4044-BB37-D8FC68887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055" y="3316869"/>
            <a:ext cx="3810532" cy="2534004"/>
          </a:xfrm>
          <a:prstGeom prst="rect">
            <a:avLst/>
          </a:prstGeom>
        </p:spPr>
      </p:pic>
      <p:pic>
        <p:nvPicPr>
          <p:cNvPr id="7" name="图片 6">
            <a:extLst>
              <a:ext uri="{FF2B5EF4-FFF2-40B4-BE49-F238E27FC236}">
                <a16:creationId xmlns:a16="http://schemas.microsoft.com/office/drawing/2014/main" id="{3353AEB8-86D8-41AB-B573-74235725A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523" y="3317674"/>
            <a:ext cx="3810532" cy="819264"/>
          </a:xfrm>
          <a:prstGeom prst="rect">
            <a:avLst/>
          </a:prstGeom>
        </p:spPr>
      </p:pic>
      <p:pic>
        <p:nvPicPr>
          <p:cNvPr id="9" name="图片 8">
            <a:extLst>
              <a:ext uri="{FF2B5EF4-FFF2-40B4-BE49-F238E27FC236}">
                <a16:creationId xmlns:a16="http://schemas.microsoft.com/office/drawing/2014/main" id="{112803BF-747D-4735-9DBB-3E8666DD0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523" y="4172398"/>
            <a:ext cx="3426502" cy="796662"/>
          </a:xfrm>
          <a:prstGeom prst="rect">
            <a:avLst/>
          </a:prstGeom>
        </p:spPr>
      </p:pic>
      <p:pic>
        <p:nvPicPr>
          <p:cNvPr id="11" name="图片 10">
            <a:extLst>
              <a:ext uri="{FF2B5EF4-FFF2-40B4-BE49-F238E27FC236}">
                <a16:creationId xmlns:a16="http://schemas.microsoft.com/office/drawing/2014/main" id="{B35175AD-77CA-47F7-AF3D-CC1A530D7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8699" y="4976784"/>
            <a:ext cx="2381582" cy="876422"/>
          </a:xfrm>
          <a:prstGeom prst="rect">
            <a:avLst/>
          </a:prstGeom>
        </p:spPr>
      </p:pic>
      <p:sp>
        <p:nvSpPr>
          <p:cNvPr id="12" name="文本框 11">
            <a:extLst>
              <a:ext uri="{FF2B5EF4-FFF2-40B4-BE49-F238E27FC236}">
                <a16:creationId xmlns:a16="http://schemas.microsoft.com/office/drawing/2014/main" id="{A4F7F355-6B5E-4F8D-BBDD-2276F7993C64}"/>
              </a:ext>
            </a:extLst>
          </p:cNvPr>
          <p:cNvSpPr txBox="1"/>
          <p:nvPr/>
        </p:nvSpPr>
        <p:spPr>
          <a:xfrm>
            <a:off x="958943" y="3331550"/>
            <a:ext cx="3944955" cy="2800767"/>
          </a:xfrm>
          <a:prstGeom prst="rect">
            <a:avLst/>
          </a:prstGeom>
          <a:noFill/>
        </p:spPr>
        <p:txBody>
          <a:bodyPr wrap="square" rtlCol="0">
            <a:spAutoFit/>
          </a:bodyPr>
          <a:lstStyle/>
          <a:p>
            <a:r>
              <a:rPr lang="en-US" altLang="zh-CN" sz="800" dirty="0"/>
              <a:t>/</a:t>
            </a:r>
            <a:r>
              <a:rPr lang="zh-CN" altLang="en-US" sz="800" dirty="0"/>
              <a:t>*呼吸灯例程：*</a:t>
            </a:r>
            <a:r>
              <a:rPr lang="en-US" altLang="zh-CN" sz="800" dirty="0"/>
              <a:t>/</a:t>
            </a:r>
          </a:p>
          <a:p>
            <a:r>
              <a:rPr lang="en-US" altLang="zh-CN" sz="800" dirty="0"/>
              <a:t>public static void main(String[] </a:t>
            </a:r>
            <a:r>
              <a:rPr lang="en-US" altLang="zh-CN" sz="800" dirty="0" err="1"/>
              <a:t>args</a:t>
            </a:r>
            <a:r>
              <a:rPr lang="en-US" altLang="zh-CN" sz="800" dirty="0"/>
              <a:t>) {</a:t>
            </a:r>
          </a:p>
          <a:p>
            <a:r>
              <a:rPr lang="en-US" altLang="zh-CN" sz="800" dirty="0"/>
              <a:t>      try {</a:t>
            </a:r>
          </a:p>
          <a:p>
            <a:r>
              <a:rPr lang="en-US" altLang="zh-CN" sz="800" dirty="0"/>
              <a:t>          /*</a:t>
            </a:r>
            <a:r>
              <a:rPr lang="zh-CN" altLang="en-US" sz="800" dirty="0"/>
              <a:t>定义使用的</a:t>
            </a:r>
            <a:r>
              <a:rPr lang="en-US" altLang="zh-CN" sz="800" dirty="0" err="1"/>
              <a:t>TiGPIO</a:t>
            </a:r>
            <a:r>
              <a:rPr lang="en-US" altLang="zh-CN" sz="800" dirty="0"/>
              <a:t> port   */</a:t>
            </a:r>
          </a:p>
          <a:p>
            <a:r>
              <a:rPr lang="en-US" altLang="zh-CN" sz="800" dirty="0"/>
              <a:t>          int gpioPort0 = 0;</a:t>
            </a:r>
          </a:p>
          <a:p>
            <a:r>
              <a:rPr lang="en-US" altLang="zh-CN" sz="800" dirty="0"/>
              <a:t>          /*</a:t>
            </a:r>
            <a:r>
              <a:rPr lang="zh-CN" altLang="en-US" sz="800" dirty="0"/>
              <a:t>定义使用的</a:t>
            </a:r>
            <a:r>
              <a:rPr lang="en-US" altLang="zh-CN" sz="800" dirty="0" err="1"/>
              <a:t>TiGPIO</a:t>
            </a:r>
            <a:r>
              <a:rPr lang="en-US" altLang="zh-CN" sz="800" dirty="0"/>
              <a:t> Pin  */</a:t>
            </a:r>
          </a:p>
          <a:p>
            <a:r>
              <a:rPr lang="en-US" altLang="zh-CN" sz="800" dirty="0"/>
              <a:t>          int gpioPin0 = 0;</a:t>
            </a:r>
          </a:p>
          <a:p>
            <a:r>
              <a:rPr lang="en-US" altLang="zh-CN" sz="800" dirty="0"/>
              <a:t>          /*</a:t>
            </a:r>
            <a:r>
              <a:rPr lang="zh-CN" altLang="en-US" sz="800" dirty="0"/>
              <a:t>资源分配，将</a:t>
            </a:r>
            <a:r>
              <a:rPr lang="en-US" altLang="zh-CN" sz="800" dirty="0" err="1"/>
              <a:t>gpioPort</a:t>
            </a:r>
            <a:r>
              <a:rPr lang="zh-CN" altLang="en-US" sz="800" dirty="0"/>
              <a:t>与</a:t>
            </a:r>
            <a:r>
              <a:rPr lang="en-US" altLang="zh-CN" sz="800" dirty="0"/>
              <a:t>gpioPin0</a:t>
            </a:r>
            <a:r>
              <a:rPr lang="zh-CN" altLang="en-US" sz="800" dirty="0"/>
              <a:t>分配给</a:t>
            </a:r>
            <a:r>
              <a:rPr lang="en-US" altLang="zh-CN" sz="800" dirty="0" err="1"/>
              <a:t>TiGPIO</a:t>
            </a:r>
            <a:r>
              <a:rPr lang="zh-CN" altLang="en-US" sz="800" dirty="0"/>
              <a:t>对象</a:t>
            </a:r>
            <a:r>
              <a:rPr lang="en-US" altLang="zh-CN" sz="800" dirty="0"/>
              <a:t>gpio0  */           </a:t>
            </a:r>
          </a:p>
          <a:p>
            <a:r>
              <a:rPr lang="en-US" altLang="zh-CN" sz="800" dirty="0"/>
              <a:t>          </a:t>
            </a:r>
            <a:r>
              <a:rPr lang="en-US" altLang="zh-CN" sz="800" dirty="0" err="1"/>
              <a:t>TiGPIO</a:t>
            </a:r>
            <a:r>
              <a:rPr lang="en-US" altLang="zh-CN" sz="800" dirty="0"/>
              <a:t> gpio0 = </a:t>
            </a:r>
            <a:r>
              <a:rPr lang="en-US" altLang="zh-CN" sz="800" dirty="0" err="1"/>
              <a:t>TiGPIO.open</a:t>
            </a:r>
            <a:r>
              <a:rPr lang="en-US" altLang="zh-CN" sz="800" dirty="0"/>
              <a:t>(gpioPort0, gpioPin0);</a:t>
            </a:r>
          </a:p>
          <a:p>
            <a:r>
              <a:rPr lang="en-US" altLang="zh-CN" sz="800" dirty="0"/>
              <a:t>          /*</a:t>
            </a:r>
            <a:r>
              <a:rPr lang="zh-CN" altLang="en-US" sz="800" dirty="0"/>
              <a:t>资源绑定，创建</a:t>
            </a:r>
            <a:r>
              <a:rPr lang="en-US" altLang="zh-CN" sz="800" dirty="0" err="1"/>
              <a:t>TiLED</a:t>
            </a:r>
            <a:r>
              <a:rPr lang="zh-CN" altLang="en-US" sz="800" dirty="0"/>
              <a:t>对象</a:t>
            </a:r>
            <a:r>
              <a:rPr lang="en-US" altLang="zh-CN" sz="800" dirty="0"/>
              <a:t>red</a:t>
            </a:r>
            <a:r>
              <a:rPr lang="zh-CN" altLang="en-US" sz="800" dirty="0"/>
              <a:t>并将</a:t>
            </a:r>
            <a:r>
              <a:rPr lang="en-US" altLang="zh-CN" sz="800" dirty="0"/>
              <a:t>gpio0</a:t>
            </a:r>
            <a:r>
              <a:rPr lang="zh-CN" altLang="en-US" sz="800" dirty="0"/>
              <a:t>和</a:t>
            </a:r>
            <a:r>
              <a:rPr lang="en-US" altLang="zh-CN" sz="800" dirty="0"/>
              <a:t>gpioPin0</a:t>
            </a:r>
            <a:r>
              <a:rPr lang="zh-CN" altLang="en-US" sz="800" dirty="0"/>
              <a:t>与其绑定 *</a:t>
            </a:r>
            <a:r>
              <a:rPr lang="en-US" altLang="zh-CN" sz="800" dirty="0"/>
              <a:t>/   </a:t>
            </a:r>
          </a:p>
          <a:p>
            <a:r>
              <a:rPr lang="en-US" altLang="zh-CN" sz="800" dirty="0"/>
              <a:t>          </a:t>
            </a:r>
            <a:r>
              <a:rPr lang="en-US" altLang="zh-CN" sz="800" dirty="0" err="1"/>
              <a:t>TiLED</a:t>
            </a:r>
            <a:r>
              <a:rPr lang="en-US" altLang="zh-CN" sz="800" dirty="0"/>
              <a:t> red = new </a:t>
            </a:r>
            <a:r>
              <a:rPr lang="en-US" altLang="zh-CN" sz="800" dirty="0" err="1"/>
              <a:t>TiLED</a:t>
            </a:r>
            <a:r>
              <a:rPr lang="en-US" altLang="zh-CN" sz="800" dirty="0"/>
              <a:t>(gpio0, gpioPin0);</a:t>
            </a:r>
            <a:endParaRPr lang="zh-CN" altLang="en-US" sz="800" dirty="0"/>
          </a:p>
          <a:p>
            <a:r>
              <a:rPr lang="en-US" altLang="zh-CN" sz="800" dirty="0"/>
              <a:t>          while(true) {</a:t>
            </a:r>
          </a:p>
          <a:p>
            <a:r>
              <a:rPr lang="en-US" altLang="zh-CN" sz="800" dirty="0"/>
              <a:t>                  /</a:t>
            </a:r>
            <a:r>
              <a:rPr lang="zh-CN" altLang="en-US" sz="800" dirty="0"/>
              <a:t>*资源使用，直接控制*</a:t>
            </a:r>
            <a:r>
              <a:rPr lang="en-US" altLang="zh-CN" sz="800" dirty="0"/>
              <a:t>/</a:t>
            </a:r>
          </a:p>
          <a:p>
            <a:r>
              <a:rPr lang="en-US" altLang="zh-CN" sz="800" dirty="0"/>
              <a:t>                  </a:t>
            </a:r>
            <a:r>
              <a:rPr lang="en-US" altLang="zh-CN" sz="800" dirty="0" err="1"/>
              <a:t>red.turnOn</a:t>
            </a:r>
            <a:r>
              <a:rPr lang="en-US" altLang="zh-CN" sz="800" dirty="0"/>
              <a:t>();</a:t>
            </a:r>
          </a:p>
          <a:p>
            <a:r>
              <a:rPr lang="en-US" altLang="zh-CN" sz="800" dirty="0"/>
              <a:t>                  </a:t>
            </a:r>
            <a:r>
              <a:rPr lang="en-US" altLang="zh-CN" sz="800" dirty="0" err="1"/>
              <a:t>Delay.msDelay</a:t>
            </a:r>
            <a:r>
              <a:rPr lang="en-US" altLang="zh-CN" sz="800" dirty="0"/>
              <a:t>(1000);</a:t>
            </a:r>
          </a:p>
          <a:p>
            <a:r>
              <a:rPr lang="en-US" altLang="zh-CN" sz="800" dirty="0"/>
              <a:t>                  </a:t>
            </a:r>
            <a:r>
              <a:rPr lang="en-US" altLang="zh-CN" sz="800" dirty="0" err="1"/>
              <a:t>red.turnOff</a:t>
            </a:r>
            <a:r>
              <a:rPr lang="en-US" altLang="zh-CN" sz="800" dirty="0"/>
              <a:t>();</a:t>
            </a:r>
          </a:p>
          <a:p>
            <a:r>
              <a:rPr lang="en-US" altLang="zh-CN" sz="800" dirty="0"/>
              <a:t>                  </a:t>
            </a:r>
            <a:r>
              <a:rPr lang="en-US" altLang="zh-CN" sz="800" dirty="0" err="1"/>
              <a:t>Delay.msDelay</a:t>
            </a:r>
            <a:r>
              <a:rPr lang="en-US" altLang="zh-CN" sz="800" dirty="0"/>
              <a:t>(1000);</a:t>
            </a:r>
          </a:p>
          <a:p>
            <a:r>
              <a:rPr lang="en-US" altLang="zh-CN" sz="800" dirty="0"/>
              <a:t>            }</a:t>
            </a:r>
          </a:p>
          <a:p>
            <a:r>
              <a:rPr lang="en-US" altLang="zh-CN" sz="800" dirty="0"/>
              <a:t>        } catch (</a:t>
            </a:r>
            <a:r>
              <a:rPr lang="en-US" altLang="zh-CN" sz="800" dirty="0" err="1"/>
              <a:t>IOException</a:t>
            </a:r>
            <a:r>
              <a:rPr lang="en-US" altLang="zh-CN" sz="800" dirty="0"/>
              <a:t> ex) {</a:t>
            </a:r>
          </a:p>
          <a:p>
            <a:r>
              <a:rPr lang="en-US" altLang="zh-CN" sz="800" dirty="0"/>
              <a:t>        }</a:t>
            </a:r>
          </a:p>
          <a:p>
            <a:r>
              <a:rPr lang="en-US" altLang="zh-CN" sz="800" dirty="0"/>
              <a:t>    }</a:t>
            </a:r>
          </a:p>
          <a:p>
            <a:r>
              <a:rPr lang="en-US" altLang="zh-CN" sz="800" dirty="0"/>
              <a:t>}</a:t>
            </a:r>
          </a:p>
        </p:txBody>
      </p:sp>
    </p:spTree>
    <p:extLst>
      <p:ext uri="{BB962C8B-B14F-4D97-AF65-F5344CB8AC3E}">
        <p14:creationId xmlns:p14="http://schemas.microsoft.com/office/powerpoint/2010/main" val="330773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7292EF3-6870-4F19-88B3-A554CB0F7238}"/>
              </a:ext>
            </a:extLst>
          </p:cNvPr>
          <p:cNvSpPr txBox="1"/>
          <p:nvPr/>
        </p:nvSpPr>
        <p:spPr>
          <a:xfrm>
            <a:off x="3306659" y="513298"/>
            <a:ext cx="5578679" cy="507831"/>
          </a:xfrm>
          <a:prstGeom prst="rect">
            <a:avLst/>
          </a:prstGeom>
          <a:noFill/>
        </p:spPr>
        <p:txBody>
          <a:bodyPr wrap="square" rtlCol="0">
            <a:spAutoFit/>
          </a:bodyPr>
          <a:lstStyle/>
          <a:p>
            <a:pPr lvl="0" algn="ctr"/>
            <a:r>
              <a:rPr lang="zh-CN" altLang="en-US" sz="2700" dirty="0">
                <a:solidFill>
                  <a:prstClr val="black"/>
                </a:solidFill>
                <a:latin typeface="黑体" panose="02010609060101010101" pitchFamily="49" charset="-122"/>
                <a:ea typeface="黑体" panose="02010609060101010101" pitchFamily="49" charset="-122"/>
              </a:rPr>
              <a:t>钛极</a:t>
            </a:r>
            <a:r>
              <a:rPr lang="en-US" altLang="zh-CN" sz="2700" dirty="0">
                <a:solidFill>
                  <a:prstClr val="black"/>
                </a:solidFill>
                <a:latin typeface="黑体" panose="02010609060101010101" pitchFamily="49" charset="-122"/>
                <a:ea typeface="黑体" panose="02010609060101010101" pitchFamily="49" charset="-122"/>
              </a:rPr>
              <a:t>OS</a:t>
            </a:r>
            <a:r>
              <a:rPr lang="zh-CN" altLang="en-US" sz="2700" dirty="0">
                <a:solidFill>
                  <a:prstClr val="black"/>
                </a:solidFill>
                <a:latin typeface="黑体" panose="02010609060101010101" pitchFamily="49" charset="-122"/>
                <a:ea typeface="黑体" panose="02010609060101010101" pitchFamily="49" charset="-122"/>
              </a:rPr>
              <a:t>产品化流程</a:t>
            </a:r>
          </a:p>
        </p:txBody>
      </p:sp>
      <p:pic>
        <p:nvPicPr>
          <p:cNvPr id="4" name="图片 3">
            <a:extLst>
              <a:ext uri="{FF2B5EF4-FFF2-40B4-BE49-F238E27FC236}">
                <a16:creationId xmlns:a16="http://schemas.microsoft.com/office/drawing/2014/main" id="{6A197147-F38E-435C-B001-5C550B099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391" y="1600638"/>
            <a:ext cx="9177556" cy="3137012"/>
          </a:xfrm>
          <a:prstGeom prst="rect">
            <a:avLst/>
          </a:prstGeom>
        </p:spPr>
      </p:pic>
      <p:sp>
        <p:nvSpPr>
          <p:cNvPr id="3" name="文本框 2">
            <a:extLst>
              <a:ext uri="{FF2B5EF4-FFF2-40B4-BE49-F238E27FC236}">
                <a16:creationId xmlns:a16="http://schemas.microsoft.com/office/drawing/2014/main" id="{82879D08-1824-4B47-A167-C779A49B06E5}"/>
              </a:ext>
            </a:extLst>
          </p:cNvPr>
          <p:cNvSpPr txBox="1"/>
          <p:nvPr/>
        </p:nvSpPr>
        <p:spPr>
          <a:xfrm>
            <a:off x="1507221" y="5444455"/>
            <a:ext cx="9177556" cy="646331"/>
          </a:xfrm>
          <a:prstGeom prst="rect">
            <a:avLst/>
          </a:prstGeom>
          <a:noFill/>
        </p:spPr>
        <p:txBody>
          <a:bodyPr wrap="square" rtlCol="0">
            <a:spAutoFit/>
          </a:bodyPr>
          <a:lstStyle/>
          <a:p>
            <a:r>
              <a:rPr lang="zh-CN" altLang="en-US" dirty="0"/>
              <a:t>         整个开发过程与标准</a:t>
            </a:r>
            <a:r>
              <a:rPr lang="en-US" altLang="zh-CN" dirty="0"/>
              <a:t>Java</a:t>
            </a:r>
            <a:r>
              <a:rPr lang="zh-CN" altLang="en-US" dirty="0"/>
              <a:t>应用开发过程类似，具有基本</a:t>
            </a:r>
            <a:r>
              <a:rPr lang="en-US" altLang="zh-CN" dirty="0"/>
              <a:t>Java</a:t>
            </a:r>
            <a:r>
              <a:rPr lang="zh-CN" altLang="en-US" dirty="0"/>
              <a:t>开发经验即可开发硬件应用，开发过程如上图所示。</a:t>
            </a:r>
          </a:p>
        </p:txBody>
      </p:sp>
    </p:spTree>
    <p:extLst>
      <p:ext uri="{BB962C8B-B14F-4D97-AF65-F5344CB8AC3E}">
        <p14:creationId xmlns:p14="http://schemas.microsoft.com/office/powerpoint/2010/main" val="266227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783886" y="460248"/>
            <a:ext cx="4701019" cy="552450"/>
          </a:xfrm>
          <a:prstGeom prst="rect">
            <a:avLst/>
          </a:prstGeom>
          <a:noFill/>
          <a:ln>
            <a:noFill/>
          </a:ln>
          <a:effectLst>
            <a:innerShdw blurRad="63500" dist="50800" dir="2700000">
              <a:prstClr val="black">
                <a:alpha val="50000"/>
              </a:prstClr>
            </a:innerShdw>
          </a:effectLst>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700" dirty="0">
                <a:latin typeface="黑体" panose="02010609060101010101" pitchFamily="49" charset="-122"/>
                <a:ea typeface="黑体" panose="02010609060101010101" pitchFamily="49" charset="-122"/>
              </a:rPr>
              <a:t>钛极</a:t>
            </a:r>
            <a:r>
              <a:rPr lang="en-US" altLang="zh-CN" sz="2700" dirty="0">
                <a:latin typeface="黑体" panose="02010609060101010101" pitchFamily="49" charset="-122"/>
                <a:ea typeface="黑体" panose="02010609060101010101" pitchFamily="49" charset="-122"/>
              </a:rPr>
              <a:t>OS</a:t>
            </a:r>
            <a:r>
              <a:rPr lang="zh-CN" altLang="en-US" sz="2700" dirty="0">
                <a:latin typeface="黑体" panose="02010609060101010101" pitchFamily="49" charset="-122"/>
                <a:ea typeface="黑体" panose="02010609060101010101" pitchFamily="49" charset="-122"/>
              </a:rPr>
              <a:t>优势</a:t>
            </a:r>
          </a:p>
        </p:txBody>
      </p:sp>
      <p:sp>
        <p:nvSpPr>
          <p:cNvPr id="12" name="TextBox 11"/>
          <p:cNvSpPr txBox="1"/>
          <p:nvPr/>
        </p:nvSpPr>
        <p:spPr>
          <a:xfrm>
            <a:off x="8210367" y="3571730"/>
            <a:ext cx="2578720" cy="371475"/>
          </a:xfrm>
          <a:prstGeom prst="rect">
            <a:avLst/>
          </a:prstGeom>
        </p:spPr>
        <p:txBody>
          <a:bodyPr lIns="68580" tIns="34290" rIns="68580" bIns="34290" rtlCol="0" anchor="ctr"/>
          <a:lstStyle/>
          <a:p>
            <a:pPr>
              <a:lnSpc>
                <a:spcPct val="105000"/>
              </a:lnSpc>
            </a:pPr>
            <a:r>
              <a:rPr lang="zh-CN" altLang="en-US" sz="2000" b="1" dirty="0">
                <a:solidFill>
                  <a:schemeClr val="accent6">
                    <a:lumMod val="75000"/>
                  </a:schemeClr>
                </a:solidFill>
                <a:latin typeface="黑体" panose="02010609060101010101" pitchFamily="49" charset="-122"/>
                <a:ea typeface="黑体" panose="02010609060101010101" pitchFamily="49" charset="-122"/>
              </a:rPr>
              <a:t>物联网领域的安卓</a:t>
            </a:r>
            <a:endParaRPr lang="en-US" sz="2000" b="1" dirty="0">
              <a:solidFill>
                <a:schemeClr val="accent6">
                  <a:lumMod val="75000"/>
                </a:schemeClr>
              </a:solidFill>
              <a:latin typeface="黑体" panose="02010609060101010101" pitchFamily="49" charset="-122"/>
              <a:ea typeface="黑体" panose="02010609060101010101" pitchFamily="49" charset="-122"/>
            </a:endParaRPr>
          </a:p>
        </p:txBody>
      </p:sp>
      <p:cxnSp>
        <p:nvCxnSpPr>
          <p:cNvPr id="13" name="直接连接符 12"/>
          <p:cNvCxnSpPr>
            <a:cxnSpLocks/>
          </p:cNvCxnSpPr>
          <p:nvPr/>
        </p:nvCxnSpPr>
        <p:spPr>
          <a:xfrm>
            <a:off x="8279810" y="3943205"/>
            <a:ext cx="207218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865" y="1136522"/>
            <a:ext cx="2800075" cy="2000937"/>
          </a:xfrm>
          <a:prstGeom prst="rect">
            <a:avLst/>
          </a:prstGeom>
        </p:spPr>
      </p:pic>
      <p:graphicFrame>
        <p:nvGraphicFramePr>
          <p:cNvPr id="18" name="图示 17"/>
          <p:cNvGraphicFramePr/>
          <p:nvPr>
            <p:extLst>
              <p:ext uri="{D42A27DB-BD31-4B8C-83A1-F6EECF244321}">
                <p14:modId xmlns:p14="http://schemas.microsoft.com/office/powerpoint/2010/main" val="2114485005"/>
              </p:ext>
            </p:extLst>
          </p:nvPr>
        </p:nvGraphicFramePr>
        <p:xfrm>
          <a:off x="1247296" y="1286121"/>
          <a:ext cx="4718801" cy="4308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图片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97106" y="4457875"/>
            <a:ext cx="422929" cy="322599"/>
          </a:xfrm>
          <a:prstGeom prst="rect">
            <a:avLst/>
          </a:prstGeom>
        </p:spPr>
      </p:pic>
      <p:pic>
        <p:nvPicPr>
          <p:cNvPr id="20" name="图片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3103" y="4408872"/>
            <a:ext cx="428195" cy="353995"/>
          </a:xfrm>
          <a:prstGeom prst="rect">
            <a:avLst/>
          </a:prstGeom>
        </p:spPr>
      </p:pic>
      <p:pic>
        <p:nvPicPr>
          <p:cNvPr id="21" name="图片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62321" y="4440268"/>
            <a:ext cx="485352" cy="357814"/>
          </a:xfrm>
          <a:prstGeom prst="rect">
            <a:avLst/>
          </a:prstGeom>
        </p:spPr>
      </p:pic>
      <p:pic>
        <p:nvPicPr>
          <p:cNvPr id="23" name="图片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19820" y="4424490"/>
            <a:ext cx="385178" cy="358668"/>
          </a:xfrm>
          <a:prstGeom prst="rect">
            <a:avLst/>
          </a:prstGeom>
        </p:spPr>
      </p:pic>
      <p:sp>
        <p:nvSpPr>
          <p:cNvPr id="3" name="矩形 2"/>
          <p:cNvSpPr/>
          <p:nvPr/>
        </p:nvSpPr>
        <p:spPr>
          <a:xfrm>
            <a:off x="1231942" y="5710136"/>
            <a:ext cx="5267555" cy="1015663"/>
          </a:xfrm>
          <a:prstGeom prst="rect">
            <a:avLst/>
          </a:prstGeom>
        </p:spPr>
        <p:txBody>
          <a:bodyPr wrap="square">
            <a:spAutoFit/>
          </a:bodyPr>
          <a:lstStyle/>
          <a:p>
            <a:pPr marL="342900" indent="-34290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基于成熟的</a:t>
            </a:r>
            <a:r>
              <a:rPr lang="en-US" altLang="zh-CN" sz="2000" dirty="0">
                <a:latin typeface="黑体" panose="02010609060101010101" pitchFamily="49" charset="-122"/>
                <a:ea typeface="黑体" panose="02010609060101010101" pitchFamily="49" charset="-122"/>
              </a:rPr>
              <a:t>RTOS</a:t>
            </a:r>
            <a:r>
              <a:rPr lang="zh-CN" altLang="en-US" sz="2000" dirty="0">
                <a:latin typeface="黑体" panose="02010609060101010101" pitchFamily="49" charset="-122"/>
                <a:ea typeface="黑体" panose="02010609060101010101" pitchFamily="49" charset="-122"/>
              </a:rPr>
              <a:t>上开发，站在巨人肩膀上</a:t>
            </a:r>
            <a:endParaRPr lang="en-US" altLang="zh-CN" sz="2000"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唯一把</a:t>
            </a:r>
            <a:r>
              <a:rPr lang="en-US" altLang="zh-CN" sz="2000" dirty="0">
                <a:latin typeface="黑体" panose="02010609060101010101" pitchFamily="49" charset="-122"/>
                <a:ea typeface="黑体" panose="02010609060101010101" pitchFamily="49" charset="-122"/>
              </a:rPr>
              <a:t>Java</a:t>
            </a:r>
            <a:r>
              <a:rPr lang="zh-CN" altLang="en-US" sz="2000" dirty="0">
                <a:latin typeface="黑体" panose="02010609060101010101" pitchFamily="49" charset="-122"/>
                <a:ea typeface="黑体" panose="02010609060101010101" pitchFamily="49" charset="-122"/>
              </a:rPr>
              <a:t>虚拟机移植到低资源</a:t>
            </a:r>
            <a:r>
              <a:rPr lang="en-US" altLang="zh-CN" sz="2000" dirty="0">
                <a:latin typeface="黑体" panose="02010609060101010101" pitchFamily="49" charset="-122"/>
                <a:ea typeface="黑体" panose="02010609060101010101" pitchFamily="49" charset="-122"/>
              </a:rPr>
              <a:t>CPU</a:t>
            </a:r>
            <a:r>
              <a:rPr lang="zh-CN" altLang="en-US" sz="2000" dirty="0">
                <a:latin typeface="黑体" panose="02010609060101010101" pitchFamily="49" charset="-122"/>
                <a:ea typeface="黑体" panose="02010609060101010101" pitchFamily="49" charset="-122"/>
              </a:rPr>
              <a:t>的系统</a:t>
            </a:r>
            <a:endParaRPr lang="en-US" altLang="zh-CN" sz="2000" dirty="0">
              <a:latin typeface="黑体" panose="02010609060101010101" pitchFamily="49" charset="-122"/>
              <a:ea typeface="黑体" panose="02010609060101010101" pitchFamily="49" charset="-122"/>
            </a:endParaRPr>
          </a:p>
          <a:p>
            <a:endParaRPr lang="zh-CN" altLang="en-US" sz="2000" dirty="0">
              <a:latin typeface="黑体" panose="02010609060101010101" pitchFamily="49" charset="-122"/>
              <a:ea typeface="黑体" panose="02010609060101010101" pitchFamily="49" charset="-122"/>
            </a:endParaRPr>
          </a:p>
        </p:txBody>
      </p:sp>
      <p:sp>
        <p:nvSpPr>
          <p:cNvPr id="16" name="矩形 15"/>
          <p:cNvSpPr/>
          <p:nvPr/>
        </p:nvSpPr>
        <p:spPr>
          <a:xfrm>
            <a:off x="7658883" y="5132507"/>
            <a:ext cx="3402279" cy="1169551"/>
          </a:xfrm>
          <a:prstGeom prst="rect">
            <a:avLst/>
          </a:prstGeom>
          <a:ln>
            <a:solidFill>
              <a:schemeClr val="tx1"/>
            </a:solidFill>
            <a:prstDash val="dash"/>
          </a:ln>
        </p:spPr>
        <p:txBody>
          <a:bodyPr wrap="square">
            <a:spAutoFit/>
          </a:bodyPr>
          <a:lstStyle/>
          <a:p>
            <a:r>
              <a:rPr lang="zh-CN" altLang="en-US" sz="1400">
                <a:latin typeface="仿宋" panose="02010609060101010101" pitchFamily="49" charset="-122"/>
                <a:ea typeface="仿宋" panose="02010609060101010101" pitchFamily="49" charset="-122"/>
              </a:rPr>
              <a:t>操作系统是物联网时代的战略制高点，规律是：当垄断形成后，后者很难颠覆，只有等待下一次产业浪潮。</a:t>
            </a:r>
            <a:endParaRPr lang="en-US" altLang="zh-CN" sz="1400">
              <a:latin typeface="仿宋" panose="02010609060101010101" pitchFamily="49" charset="-122"/>
              <a:ea typeface="仿宋" panose="02010609060101010101" pitchFamily="49" charset="-122"/>
            </a:endParaRPr>
          </a:p>
          <a:p>
            <a:r>
              <a:rPr lang="zh-CN" altLang="en-US" sz="1400">
                <a:latin typeface="仿宋" panose="02010609060101010101" pitchFamily="49" charset="-122"/>
                <a:ea typeface="仿宋" panose="02010609060101010101" pitchFamily="49" charset="-122"/>
              </a:rPr>
              <a:t>如今，一个全新的、充满想象空间的操作系统市场机会正在开启。</a:t>
            </a:r>
          </a:p>
        </p:txBody>
      </p:sp>
    </p:spTree>
    <p:extLst>
      <p:ext uri="{BB962C8B-B14F-4D97-AF65-F5344CB8AC3E}">
        <p14:creationId xmlns:p14="http://schemas.microsoft.com/office/powerpoint/2010/main" val="2932117662"/>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bevel/>
        </a:ln>
      </a:spPr>
      <a:bodyPr spcFirstLastPara="0" vert="horz" wrap="square" lIns="132555" tIns="132555" rIns="132555" bIns="132555" numCol="1" spcCol="1270" anchor="ctr" anchorCtr="0">
        <a:noAutofit/>
      </a:bodyPr>
      <a:lstStyle>
        <a:defPPr algn="ctr" defTabSz="889000" rtl="0">
          <a:lnSpc>
            <a:spcPct val="90000"/>
          </a:lnSpc>
          <a:spcBef>
            <a:spcPct val="0"/>
          </a:spcBef>
          <a:spcAft>
            <a:spcPct val="35000"/>
          </a:spcAft>
          <a:defRPr sz="2000" kern="1200" dirty="0" smtClean="0">
            <a:solidFill>
              <a:schemeClr val="tx1"/>
            </a:solidFill>
          </a:defRPr>
        </a:defPPr>
      </a:lstStyle>
      <a: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1276</Words>
  <Application>Microsoft Office PowerPoint</Application>
  <PresentationFormat>宽屏</PresentationFormat>
  <Paragraphs>115</Paragraphs>
  <Slides>11</Slides>
  <Notes>0</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11</vt:i4>
      </vt:variant>
    </vt:vector>
  </HeadingPairs>
  <TitlesOfParts>
    <vt:vector size="29" baseType="lpstr">
      <vt:lpstr>Adobe 黑体 Std R</vt:lpstr>
      <vt:lpstr>Arial Unicode MS</vt:lpstr>
      <vt:lpstr>DFPLiYuan-XB</vt:lpstr>
      <vt:lpstr>等线</vt:lpstr>
      <vt:lpstr>等线 Light</vt:lpstr>
      <vt:lpstr>仿宋</vt:lpstr>
      <vt:lpstr>黑体</vt:lpstr>
      <vt:lpstr>华文琥珀</vt:lpstr>
      <vt:lpstr>宋体</vt:lpstr>
      <vt:lpstr>微软雅黑 Light</vt:lpstr>
      <vt:lpstr>Arial</vt:lpstr>
      <vt:lpstr>Arial Black</vt:lpstr>
      <vt:lpstr>Calibri</vt:lpstr>
      <vt:lpstr>Wingdings</vt:lpstr>
      <vt:lpstr>自定义设计方案</vt:lpstr>
      <vt:lpstr>1_自定义设计方案</vt:lpstr>
      <vt:lpstr>2_自定义设计方案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钛极OS</dc:title>
  <dc:creator>汪新国</dc:creator>
  <cp:lastModifiedBy>龙行天下 义当先</cp:lastModifiedBy>
  <cp:revision>1032</cp:revision>
  <dcterms:created xsi:type="dcterms:W3CDTF">2017-07-07T07:09:06Z</dcterms:created>
  <dcterms:modified xsi:type="dcterms:W3CDTF">2018-08-31T03:56:22Z</dcterms:modified>
</cp:coreProperties>
</file>